
<file path=[Content_Types].xml><?xml version="1.0" encoding="utf-8"?>
<Types xmlns="http://schemas.openxmlformats.org/package/2006/content-types">
  <Default Extension="fntdata" ContentType="application/x-fontdata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embeddedFontLst>
    <p:embeddedFont>
      <p:font typeface="Arial Black" panose="020B0604020202020204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" roundtripDataSignature="AMtx7mh7UGUE3SDyZka47d0HfNdxT7T4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0337" autoAdjust="0"/>
  </p:normalViewPr>
  <p:slideViewPr>
    <p:cSldViewPr snapToGrid="0">
      <p:cViewPr>
        <p:scale>
          <a:sx n="24" d="100"/>
          <a:sy n="24" d="100"/>
        </p:scale>
        <p:origin x="1576" y="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customschemas.google.com/relationships/presentationmetadata" Target="meta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191d3b0e37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br>
              <a:rPr lang="en-US" b="0" dirty="0">
                <a:effectLst/>
              </a:rPr>
            </a:br>
            <a:endParaRPr dirty="0"/>
          </a:p>
        </p:txBody>
      </p:sp>
      <p:sp>
        <p:nvSpPr>
          <p:cNvPr id="11" name="Google Shape;11;g1191d3b0e37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4" descr="UM_School_Nursing_CMYK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0791" y="1053139"/>
            <a:ext cx="8195216" cy="21549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4"/>
          <p:cNvSpPr/>
          <p:nvPr/>
        </p:nvSpPr>
        <p:spPr>
          <a:xfrm>
            <a:off x="0" y="0"/>
            <a:ext cx="1115094" cy="33009824"/>
          </a:xfrm>
          <a:prstGeom prst="rect">
            <a:avLst/>
          </a:prstGeom>
          <a:solidFill>
            <a:srgbClr val="BF0E2F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g1191d3b0e37_0_3"/>
          <p:cNvSpPr/>
          <p:nvPr/>
        </p:nvSpPr>
        <p:spPr>
          <a:xfrm>
            <a:off x="33417450" y="11753475"/>
            <a:ext cx="9688200" cy="40944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g1191d3b0e37_0_3"/>
          <p:cNvSpPr/>
          <p:nvPr/>
        </p:nvSpPr>
        <p:spPr>
          <a:xfrm>
            <a:off x="31146450" y="12849863"/>
            <a:ext cx="2732400" cy="2665800"/>
          </a:xfrm>
          <a:prstGeom prst="homePlate">
            <a:avLst>
              <a:gd name="adj" fmla="val 5000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g1191d3b0e37_0_3"/>
          <p:cNvSpPr/>
          <p:nvPr/>
        </p:nvSpPr>
        <p:spPr>
          <a:xfrm>
            <a:off x="33417450" y="8210075"/>
            <a:ext cx="9688200" cy="30168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g1191d3b0e37_0_3"/>
          <p:cNvSpPr txBox="1"/>
          <p:nvPr/>
        </p:nvSpPr>
        <p:spPr>
          <a:xfrm>
            <a:off x="2110045" y="8169753"/>
            <a:ext cx="11125200" cy="40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100575" rIns="228600" bIns="100575" anchor="t" anchorCtr="0">
            <a:spAutoFit/>
          </a:bodyPr>
          <a:lstStyle/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n-US" sz="3200">
                <a:solidFill>
                  <a:schemeClr val="dk1"/>
                </a:solidFill>
              </a:rPr>
              <a:t>Breastfeeding  has many benefits</a:t>
            </a:r>
            <a:endParaRPr sz="3200">
              <a:solidFill>
                <a:schemeClr val="dk1"/>
              </a:solidFill>
            </a:endParaRP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n-US" sz="3200" b="1">
                <a:solidFill>
                  <a:schemeClr val="dk1"/>
                </a:solidFill>
              </a:rPr>
              <a:t>Approximately 47% of infants are breastfed at discharge, below site’s goal of 80%</a:t>
            </a:r>
            <a:endParaRPr sz="3200" b="1">
              <a:solidFill>
                <a:schemeClr val="dk1"/>
              </a:solidFill>
            </a:endParaRP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n-US" sz="3200">
                <a:solidFill>
                  <a:schemeClr val="dk1"/>
                </a:solidFill>
              </a:rPr>
              <a:t>Lactation support groups and messaging with lactation consultants increases breastfeeding  rates and duration </a:t>
            </a:r>
            <a:endParaRPr sz="3200">
              <a:solidFill>
                <a:schemeClr val="dk1"/>
              </a:solidFill>
            </a:endParaRP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n-US" sz="3200" b="1">
                <a:solidFill>
                  <a:schemeClr val="dk1"/>
                </a:solidFill>
              </a:rPr>
              <a:t>Site has low engagement with lactation support groups</a:t>
            </a:r>
            <a:endParaRPr sz="3200" b="1">
              <a:solidFill>
                <a:schemeClr val="dk1"/>
              </a:solidFill>
            </a:endParaRPr>
          </a:p>
        </p:txBody>
      </p:sp>
      <p:sp>
        <p:nvSpPr>
          <p:cNvPr id="17" name="Google Shape;17;g1191d3b0e37_0_3"/>
          <p:cNvSpPr txBox="1"/>
          <p:nvPr/>
        </p:nvSpPr>
        <p:spPr>
          <a:xfrm>
            <a:off x="1881445" y="6996591"/>
            <a:ext cx="11676000" cy="831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Problem Statement</a:t>
            </a:r>
            <a:endParaRPr/>
          </a:p>
        </p:txBody>
      </p:sp>
      <p:sp>
        <p:nvSpPr>
          <p:cNvPr id="18" name="Google Shape;18;g1191d3b0e37_0_3"/>
          <p:cNvSpPr txBox="1"/>
          <p:nvPr/>
        </p:nvSpPr>
        <p:spPr>
          <a:xfrm>
            <a:off x="2156845" y="16034228"/>
            <a:ext cx="11125200" cy="26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100575" rIns="228600" bIns="1005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chemeClr val="dk1"/>
                </a:solidFill>
              </a:rPr>
              <a:t>Short term goals: </a:t>
            </a:r>
            <a:r>
              <a:rPr lang="en-US" sz="3200">
                <a:solidFill>
                  <a:schemeClr val="dk1"/>
                </a:solidFill>
              </a:rPr>
              <a:t>100% of breastfeeding patients will:</a:t>
            </a:r>
            <a:endParaRPr sz="3200">
              <a:solidFill>
                <a:schemeClr val="dk1"/>
              </a:solidFill>
            </a:endParaRPr>
          </a:p>
          <a:p>
            <a:pPr marL="1371600" marR="0" lvl="1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○"/>
            </a:pPr>
            <a:r>
              <a:rPr lang="en-US" sz="3200">
                <a:solidFill>
                  <a:schemeClr val="dk1"/>
                </a:solidFill>
              </a:rPr>
              <a:t>attend the virtual lactation support group</a:t>
            </a:r>
            <a:endParaRPr sz="3200">
              <a:solidFill>
                <a:schemeClr val="dk1"/>
              </a:solidFill>
            </a:endParaRPr>
          </a:p>
          <a:p>
            <a:pPr marL="1371600" marR="0" lvl="1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○"/>
            </a:pPr>
            <a:r>
              <a:rPr lang="en-US" sz="3200">
                <a:solidFill>
                  <a:schemeClr val="dk1"/>
                </a:solidFill>
              </a:rPr>
              <a:t>enroll in the patient portal</a:t>
            </a:r>
            <a:endParaRPr sz="3200">
              <a:solidFill>
                <a:schemeClr val="dk1"/>
              </a:solidFill>
            </a:endParaRPr>
          </a:p>
          <a:p>
            <a:pPr marL="1371600" marR="0" lvl="1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○"/>
            </a:pPr>
            <a:r>
              <a:rPr lang="en-US" sz="3200">
                <a:solidFill>
                  <a:schemeClr val="dk1"/>
                </a:solidFill>
              </a:rPr>
              <a:t>enroll in lactation support reminders</a:t>
            </a:r>
            <a:endParaRPr sz="32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</a:endParaRPr>
          </a:p>
        </p:txBody>
      </p:sp>
      <p:sp>
        <p:nvSpPr>
          <p:cNvPr id="19" name="Google Shape;19;g1191d3b0e37_0_3"/>
          <p:cNvSpPr txBox="1"/>
          <p:nvPr/>
        </p:nvSpPr>
        <p:spPr>
          <a:xfrm>
            <a:off x="1881445" y="12643328"/>
            <a:ext cx="11658600" cy="831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Purpose of Project</a:t>
            </a:r>
            <a:endParaRPr/>
          </a:p>
        </p:txBody>
      </p:sp>
      <p:sp>
        <p:nvSpPr>
          <p:cNvPr id="20" name="Google Shape;20;g1191d3b0e37_0_3"/>
          <p:cNvSpPr txBox="1"/>
          <p:nvPr/>
        </p:nvSpPr>
        <p:spPr>
          <a:xfrm>
            <a:off x="14668500" y="26112925"/>
            <a:ext cx="15311700" cy="57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100575" rIns="228600" bIns="100575" anchor="t" anchorCtr="0">
            <a:spAutoFit/>
          </a:bodyPr>
          <a:lstStyle/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n-US" sz="3200">
                <a:solidFill>
                  <a:schemeClr val="dk1"/>
                </a:solidFill>
              </a:rPr>
              <a:t>Support group attendance did not increase with interventions</a:t>
            </a:r>
            <a:endParaRPr sz="3200">
              <a:solidFill>
                <a:schemeClr val="dk1"/>
              </a:solidFill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n-US" sz="3200">
                <a:solidFill>
                  <a:schemeClr val="dk1"/>
                </a:solidFill>
              </a:rPr>
              <a:t>Over 12 weeks, 9 patients enrolled in support group reminders</a:t>
            </a:r>
            <a:endParaRPr sz="3200">
              <a:solidFill>
                <a:schemeClr val="dk1"/>
              </a:solidFill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n-US" sz="3200" b="1">
                <a:solidFill>
                  <a:schemeClr val="dk1"/>
                </a:solidFill>
              </a:rPr>
              <a:t>Patient portal enrollment of breastfeeding patients increased from 75% to 100%</a:t>
            </a:r>
            <a:endParaRPr sz="32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chemeClr val="dk1"/>
                </a:solidFill>
              </a:rPr>
              <a:t>Limitations:</a:t>
            </a:r>
            <a:endParaRPr sz="3200" i="1">
              <a:solidFill>
                <a:schemeClr val="dk1"/>
              </a:solidFill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n-US" sz="3200">
                <a:solidFill>
                  <a:schemeClr val="dk1"/>
                </a:solidFill>
              </a:rPr>
              <a:t>Virtual lactation support group </a:t>
            </a:r>
            <a:endParaRPr sz="3200">
              <a:solidFill>
                <a:schemeClr val="dk1"/>
              </a:solidFill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n-US" sz="3200">
                <a:solidFill>
                  <a:schemeClr val="dk1"/>
                </a:solidFill>
              </a:rPr>
              <a:t>Decreased breastfeeding incidence at site during pandemic</a:t>
            </a:r>
            <a:endParaRPr sz="3200">
              <a:solidFill>
                <a:schemeClr val="dk1"/>
              </a:solidFill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n-US" sz="3200">
                <a:solidFill>
                  <a:schemeClr val="dk1"/>
                </a:solidFill>
              </a:rPr>
              <a:t>Lactation survey and messaging not initially available in multiple languages</a:t>
            </a:r>
            <a:endParaRPr sz="3200">
              <a:solidFill>
                <a:schemeClr val="dk1"/>
              </a:solidFill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n-US" sz="3200">
                <a:solidFill>
                  <a:schemeClr val="dk1"/>
                </a:solidFill>
              </a:rPr>
              <a:t>Completed at one site on two units </a:t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21" name="Google Shape;21;g1191d3b0e37_0_3"/>
          <p:cNvSpPr txBox="1"/>
          <p:nvPr/>
        </p:nvSpPr>
        <p:spPr>
          <a:xfrm>
            <a:off x="31066045" y="6996603"/>
            <a:ext cx="12039600" cy="831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Conclusions</a:t>
            </a:r>
            <a:endParaRPr/>
          </a:p>
        </p:txBody>
      </p:sp>
      <p:sp>
        <p:nvSpPr>
          <p:cNvPr id="22" name="Google Shape;22;g1191d3b0e37_0_3"/>
          <p:cNvSpPr txBox="1"/>
          <p:nvPr/>
        </p:nvSpPr>
        <p:spPr>
          <a:xfrm>
            <a:off x="31066045" y="25684041"/>
            <a:ext cx="12039600" cy="831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Resources &amp; References</a:t>
            </a:r>
            <a:endParaRPr/>
          </a:p>
        </p:txBody>
      </p:sp>
      <p:sp>
        <p:nvSpPr>
          <p:cNvPr id="23" name="Google Shape;23;g1191d3b0e37_0_3"/>
          <p:cNvSpPr txBox="1"/>
          <p:nvPr/>
        </p:nvSpPr>
        <p:spPr>
          <a:xfrm>
            <a:off x="1881445" y="20220465"/>
            <a:ext cx="11658600" cy="831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Methods</a:t>
            </a:r>
            <a:endParaRPr/>
          </a:p>
        </p:txBody>
      </p:sp>
      <p:sp>
        <p:nvSpPr>
          <p:cNvPr id="24" name="Google Shape;24;g1191d3b0e37_0_3"/>
          <p:cNvSpPr txBox="1"/>
          <p:nvPr/>
        </p:nvSpPr>
        <p:spPr>
          <a:xfrm>
            <a:off x="14454445" y="6996603"/>
            <a:ext cx="15849600" cy="831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Results</a:t>
            </a:r>
            <a:endParaRPr/>
          </a:p>
        </p:txBody>
      </p:sp>
      <p:sp>
        <p:nvSpPr>
          <p:cNvPr id="25" name="Google Shape;25;g1191d3b0e37_0_3"/>
          <p:cNvSpPr txBox="1"/>
          <p:nvPr/>
        </p:nvSpPr>
        <p:spPr>
          <a:xfrm>
            <a:off x="31066045" y="31342490"/>
            <a:ext cx="12039600" cy="11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100575" rIns="228600" bIns="1005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The author would like to thank Hayley Hoffman and Kate McGivern for their assistance throughout implementation. </a:t>
            </a:r>
            <a:endParaRPr/>
          </a:p>
        </p:txBody>
      </p:sp>
      <p:sp>
        <p:nvSpPr>
          <p:cNvPr id="26" name="Google Shape;26;g1191d3b0e37_0_3"/>
          <p:cNvSpPr txBox="1"/>
          <p:nvPr/>
        </p:nvSpPr>
        <p:spPr>
          <a:xfrm>
            <a:off x="31066045" y="30047090"/>
            <a:ext cx="12039600" cy="831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Acknowledgements</a:t>
            </a:r>
            <a:endParaRPr/>
          </a:p>
        </p:txBody>
      </p:sp>
      <p:sp>
        <p:nvSpPr>
          <p:cNvPr id="27" name="Google Shape;27;g1191d3b0e37_0_3"/>
          <p:cNvSpPr txBox="1"/>
          <p:nvPr/>
        </p:nvSpPr>
        <p:spPr>
          <a:xfrm>
            <a:off x="9104375" y="1166825"/>
            <a:ext cx="34001400" cy="53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100575" rIns="228600" bIns="1005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>
                <a:solidFill>
                  <a:srgbClr val="BF0E2F"/>
                </a:solidFill>
                <a:latin typeface="Arial Black"/>
                <a:ea typeface="Arial Black"/>
                <a:cs typeface="Arial Black"/>
                <a:sym typeface="Arial Black"/>
              </a:rPr>
              <a:t>Integration of Lactation Messaging and Resources</a:t>
            </a:r>
            <a:r>
              <a:rPr lang="en-US" sz="7000">
                <a:solidFill>
                  <a:srgbClr val="BF0E2F"/>
                </a:solidFill>
                <a:latin typeface="Arial Black"/>
                <a:ea typeface="Arial Black"/>
                <a:cs typeface="Arial Black"/>
                <a:sym typeface="Arial Black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 </a:t>
            </a:r>
            <a:endParaRPr sz="7000">
              <a:solidFill>
                <a:srgbClr val="BF0E2F"/>
              </a:solidFill>
              <a:latin typeface="Arial Black"/>
              <a:ea typeface="Arial Black"/>
              <a:cs typeface="Arial Black"/>
              <a:sym typeface="Arial Black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</a:ext>
              </a:extLst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>
                <a:solidFill>
                  <a:srgbClr val="BF0E2F"/>
                </a:solidFill>
                <a:latin typeface="Arial Black"/>
                <a:ea typeface="Arial Black"/>
                <a:cs typeface="Arial Black"/>
                <a:sym typeface="Arial Black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in the Patient Portal</a:t>
            </a:r>
            <a:endParaRPr sz="700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</a:rPr>
              <a:t>Emma Varner, BSN, RN; Mary Ellen Connolly, DNP, CRNP</a:t>
            </a:r>
            <a:endParaRPr sz="5400">
              <a:solidFill>
                <a:schemeClr val="dk1"/>
              </a:solidFill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</a:rPr>
              <a:t>Shari Simone, DNP, CRNP, FCCM, FAANP </a:t>
            </a:r>
            <a:endParaRPr sz="5400">
              <a:solidFill>
                <a:schemeClr val="dk1"/>
              </a:solidFill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University of Maryland School of Nursing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g1191d3b0e37_0_3"/>
          <p:cNvSpPr txBox="1"/>
          <p:nvPr/>
        </p:nvSpPr>
        <p:spPr>
          <a:xfrm>
            <a:off x="1881450" y="13951925"/>
            <a:ext cx="11658600" cy="16809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228600" tIns="100575" rIns="228600" bIns="1005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</a:rPr>
              <a:t>To implement and evaluate lactation messaging, resources, and support group information into the electronic patient portal (EPP) to improve lactation support after discharge</a:t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29" name="Google Shape;29;g1191d3b0e37_0_3"/>
          <p:cNvSpPr txBox="1"/>
          <p:nvPr/>
        </p:nvSpPr>
        <p:spPr>
          <a:xfrm>
            <a:off x="2309250" y="18548825"/>
            <a:ext cx="11125200" cy="21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100575" rIns="228600" bIns="1005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chemeClr val="dk1"/>
                </a:solidFill>
              </a:rPr>
              <a:t>Long term goal: </a:t>
            </a:r>
            <a:r>
              <a:rPr lang="en-US" sz="3200">
                <a:solidFill>
                  <a:schemeClr val="dk1"/>
                </a:solidFill>
              </a:rPr>
              <a:t>100% increase in breastfeeding dyads at 6 months</a:t>
            </a:r>
            <a:endParaRPr sz="32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</a:endParaRPr>
          </a:p>
        </p:txBody>
      </p:sp>
      <p:sp>
        <p:nvSpPr>
          <p:cNvPr id="30" name="Google Shape;30;g1191d3b0e37_0_3"/>
          <p:cNvSpPr txBox="1"/>
          <p:nvPr/>
        </p:nvSpPr>
        <p:spPr>
          <a:xfrm>
            <a:off x="1931550" y="21452350"/>
            <a:ext cx="11482200" cy="108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100575" rIns="228600" bIns="1005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</a:rPr>
              <a:t>Setting:</a:t>
            </a:r>
            <a:r>
              <a:rPr lang="en-US" sz="3200">
                <a:solidFill>
                  <a:schemeClr val="dk1"/>
                </a:solidFill>
              </a:rPr>
              <a:t> 22-bed Mother Baby Unit, 25-bed Labor &amp; Delivery Unit at an urban academic medical center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</a:rPr>
              <a:t>Population:</a:t>
            </a:r>
            <a:r>
              <a:rPr lang="en-US" sz="3200">
                <a:solidFill>
                  <a:schemeClr val="dk1"/>
                </a:solidFill>
              </a:rPr>
              <a:t> Breastfeeding mother infant dyads discharged from a medical center in Baltimore City</a:t>
            </a:r>
            <a:endParaRPr sz="3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</a:rPr>
              <a:t>Intervention</a:t>
            </a:r>
            <a:r>
              <a:rPr lang="en-US" sz="3200">
                <a:solidFill>
                  <a:schemeClr val="dk1"/>
                </a:solidFill>
              </a:rPr>
              <a:t>:</a:t>
            </a:r>
            <a:endParaRPr sz="3200">
              <a:solidFill>
                <a:schemeClr val="dk1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n-US" sz="3200">
                <a:solidFill>
                  <a:schemeClr val="dk1"/>
                </a:solidFill>
              </a:rPr>
              <a:t>Identified patients (breastfeeding, &gt; 35 weeks gestation) and assessed interest in support, EPP</a:t>
            </a:r>
            <a:endParaRPr sz="3200">
              <a:solidFill>
                <a:schemeClr val="dk1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n-US" sz="3200">
                <a:solidFill>
                  <a:schemeClr val="dk1"/>
                </a:solidFill>
              </a:rPr>
              <a:t>Electronic support group reminders via EPP</a:t>
            </a:r>
            <a:endParaRPr sz="3200">
              <a:solidFill>
                <a:schemeClr val="dk1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n-US" sz="3200">
                <a:solidFill>
                  <a:schemeClr val="dk1"/>
                </a:solidFill>
              </a:rPr>
              <a:t>Lactation guides accessible in the EPP</a:t>
            </a:r>
            <a:endParaRPr sz="3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</a:rPr>
              <a:t>Implementation Measures &amp; Strategies:</a:t>
            </a:r>
            <a:endParaRPr sz="3200" b="1">
              <a:solidFill>
                <a:schemeClr val="dk1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n-US" sz="3200">
                <a:solidFill>
                  <a:schemeClr val="dk1"/>
                </a:solidFill>
              </a:rPr>
              <a:t>Measures:</a:t>
            </a:r>
            <a:endParaRPr sz="3200">
              <a:solidFill>
                <a:schemeClr val="dk1"/>
              </a:solidFill>
            </a:endParaRPr>
          </a:p>
          <a:p>
            <a:pPr marL="914400" lvl="1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○"/>
            </a:pPr>
            <a:r>
              <a:rPr lang="en-US" sz="3200">
                <a:solidFill>
                  <a:schemeClr val="dk1"/>
                </a:solidFill>
              </a:rPr>
              <a:t>Lactation consultant education</a:t>
            </a:r>
            <a:endParaRPr sz="3200">
              <a:solidFill>
                <a:schemeClr val="dk1"/>
              </a:solidFill>
            </a:endParaRPr>
          </a:p>
          <a:p>
            <a:pPr marL="914400" lvl="1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○"/>
            </a:pPr>
            <a:r>
              <a:rPr lang="en-US" sz="3200">
                <a:solidFill>
                  <a:schemeClr val="dk1"/>
                </a:solidFill>
              </a:rPr>
              <a:t>Electronic medical record changes</a:t>
            </a:r>
            <a:endParaRPr sz="3200">
              <a:solidFill>
                <a:schemeClr val="dk1"/>
              </a:solidFill>
            </a:endParaRPr>
          </a:p>
          <a:p>
            <a:pPr marL="914400" lvl="1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○"/>
            </a:pPr>
            <a:r>
              <a:rPr lang="en-US" sz="3200">
                <a:solidFill>
                  <a:schemeClr val="dk1"/>
                </a:solidFill>
              </a:rPr>
              <a:t>Lactation enrollment-messaging </a:t>
            </a:r>
            <a:endParaRPr sz="3200">
              <a:solidFill>
                <a:schemeClr val="dk1"/>
              </a:solidFill>
            </a:endParaRPr>
          </a:p>
          <a:p>
            <a:pPr marL="914400" lvl="1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○"/>
            </a:pPr>
            <a:r>
              <a:rPr lang="en-US" sz="3200">
                <a:solidFill>
                  <a:schemeClr val="dk1"/>
                </a:solidFill>
              </a:rPr>
              <a:t>Support group attendance</a:t>
            </a:r>
            <a:endParaRPr sz="3200">
              <a:solidFill>
                <a:schemeClr val="dk1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n-US" sz="3200">
                <a:solidFill>
                  <a:schemeClr val="dk1"/>
                </a:solidFill>
              </a:rPr>
              <a:t>Strategies:</a:t>
            </a:r>
            <a:endParaRPr sz="3200">
              <a:solidFill>
                <a:schemeClr val="dk1"/>
              </a:solidFill>
            </a:endParaRPr>
          </a:p>
          <a:p>
            <a:pPr marL="914400" lvl="1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○"/>
            </a:pPr>
            <a:r>
              <a:rPr lang="en-US" sz="3200">
                <a:solidFill>
                  <a:schemeClr val="dk1"/>
                </a:solidFill>
              </a:rPr>
              <a:t>Cyclical small tests of change</a:t>
            </a:r>
            <a:endParaRPr sz="3200">
              <a:solidFill>
                <a:schemeClr val="dk1"/>
              </a:solidFill>
            </a:endParaRPr>
          </a:p>
          <a:p>
            <a:pPr marL="914400" lvl="1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○"/>
            </a:pPr>
            <a:r>
              <a:rPr lang="en-US" sz="3200">
                <a:solidFill>
                  <a:schemeClr val="dk1"/>
                </a:solidFill>
              </a:rPr>
              <a:t>Tailor strategies</a:t>
            </a:r>
            <a:endParaRPr sz="3200">
              <a:solidFill>
                <a:schemeClr val="dk1"/>
              </a:solidFill>
            </a:endParaRPr>
          </a:p>
          <a:p>
            <a:pPr marL="914400" lvl="1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○"/>
            </a:pPr>
            <a:r>
              <a:rPr lang="en-US" sz="3200">
                <a:solidFill>
                  <a:schemeClr val="dk1"/>
                </a:solidFill>
              </a:rPr>
              <a:t>Alter incentive, reexamine implementation</a:t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31" name="Google Shape;31;g1191d3b0e37_0_3"/>
          <p:cNvSpPr txBox="1"/>
          <p:nvPr/>
        </p:nvSpPr>
        <p:spPr>
          <a:xfrm>
            <a:off x="15678750" y="8834545"/>
            <a:ext cx="13786200" cy="9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100575" rIns="228600" bIns="1005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g1191d3b0e37_0_3"/>
          <p:cNvSpPr/>
          <p:nvPr/>
        </p:nvSpPr>
        <p:spPr>
          <a:xfrm>
            <a:off x="31146450" y="8457638"/>
            <a:ext cx="2732400" cy="2665800"/>
          </a:xfrm>
          <a:prstGeom prst="homePlate">
            <a:avLst>
              <a:gd name="adj" fmla="val 5000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g1191d3b0e37_0_3"/>
          <p:cNvSpPr txBox="1"/>
          <p:nvPr/>
        </p:nvSpPr>
        <p:spPr>
          <a:xfrm>
            <a:off x="34103250" y="8468600"/>
            <a:ext cx="8446800" cy="2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EPP enrollment and lactation reminders may increase patient engagement, breastfeeding duration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Increased patient engagement may improve maternal and infant outcomes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g1191d3b0e37_0_3"/>
          <p:cNvSpPr txBox="1"/>
          <p:nvPr/>
        </p:nvSpPr>
        <p:spPr>
          <a:xfrm>
            <a:off x="31298850" y="9467275"/>
            <a:ext cx="2732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i="1"/>
              <a:t>Implications</a:t>
            </a:r>
            <a:endParaRPr sz="3000" i="1"/>
          </a:p>
        </p:txBody>
      </p:sp>
      <p:sp>
        <p:nvSpPr>
          <p:cNvPr id="35" name="Google Shape;35;g1191d3b0e37_0_3"/>
          <p:cNvSpPr txBox="1"/>
          <p:nvPr/>
        </p:nvSpPr>
        <p:spPr>
          <a:xfrm>
            <a:off x="30917850" y="13859525"/>
            <a:ext cx="2732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i="1"/>
              <a:t>Next Steps</a:t>
            </a:r>
            <a:endParaRPr sz="3000" i="1"/>
          </a:p>
        </p:txBody>
      </p:sp>
      <p:sp>
        <p:nvSpPr>
          <p:cNvPr id="36" name="Google Shape;36;g1191d3b0e37_0_3"/>
          <p:cNvSpPr txBox="1"/>
          <p:nvPr/>
        </p:nvSpPr>
        <p:spPr>
          <a:xfrm>
            <a:off x="33879450" y="12090700"/>
            <a:ext cx="9229800" cy="4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Integration into EMR and EPP for sustainability 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Availability of lactation resources in multiple languages in EPP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Research on EPP engagement and breastfeeding duration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Examine additional barriers to lactation support group</a:t>
            </a:r>
            <a:endParaRPr sz="30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g1191d3b0e37_0_3"/>
          <p:cNvSpPr txBox="1"/>
          <p:nvPr/>
        </p:nvSpPr>
        <p:spPr>
          <a:xfrm>
            <a:off x="14647050" y="24845850"/>
            <a:ext cx="15657000" cy="831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Discussion</a:t>
            </a:r>
            <a:endParaRPr/>
          </a:p>
        </p:txBody>
      </p:sp>
      <p:pic>
        <p:nvPicPr>
          <p:cNvPr id="38" name="Google Shape;38;g1191d3b0e37_0_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43450" y="26948175"/>
            <a:ext cx="2665800" cy="266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g1191d3b0e37_0_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336050" y="26914875"/>
            <a:ext cx="2732401" cy="2732401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g1191d3b0e37_0_3"/>
          <p:cNvSpPr/>
          <p:nvPr/>
        </p:nvSpPr>
        <p:spPr>
          <a:xfrm>
            <a:off x="31387350" y="26948175"/>
            <a:ext cx="2732400" cy="2665800"/>
          </a:xfrm>
          <a:prstGeom prst="homePlate">
            <a:avLst>
              <a:gd name="adj" fmla="val 5000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g1191d3b0e37_0_3"/>
          <p:cNvSpPr/>
          <p:nvPr/>
        </p:nvSpPr>
        <p:spPr>
          <a:xfrm>
            <a:off x="37542150" y="26948175"/>
            <a:ext cx="2732400" cy="2665800"/>
          </a:xfrm>
          <a:prstGeom prst="homePlate">
            <a:avLst>
              <a:gd name="adj" fmla="val 5000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g1191d3b0e37_0_3"/>
          <p:cNvSpPr txBox="1"/>
          <p:nvPr/>
        </p:nvSpPr>
        <p:spPr>
          <a:xfrm>
            <a:off x="31311150" y="27957825"/>
            <a:ext cx="2732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i="1"/>
              <a:t>Resources</a:t>
            </a:r>
            <a:endParaRPr sz="3000" i="1"/>
          </a:p>
        </p:txBody>
      </p:sp>
      <p:sp>
        <p:nvSpPr>
          <p:cNvPr id="43" name="Google Shape;43;g1191d3b0e37_0_3"/>
          <p:cNvSpPr txBox="1"/>
          <p:nvPr/>
        </p:nvSpPr>
        <p:spPr>
          <a:xfrm>
            <a:off x="37389750" y="27957825"/>
            <a:ext cx="2732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i="1"/>
              <a:t>References</a:t>
            </a:r>
            <a:endParaRPr sz="3000" i="1"/>
          </a:p>
        </p:txBody>
      </p:sp>
      <p:pic>
        <p:nvPicPr>
          <p:cNvPr id="44" name="Google Shape;44;g1191d3b0e37_0_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989850" y="16644300"/>
            <a:ext cx="12192000" cy="81248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g1191d3b0e37_0_3"/>
          <p:cNvSpPr txBox="1"/>
          <p:nvPr/>
        </p:nvSpPr>
        <p:spPr>
          <a:xfrm>
            <a:off x="31089600" y="24929425"/>
            <a:ext cx="1203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https://pixabay.com/photos/breastfeeding-mother-motherhood-2428378/</a:t>
            </a:r>
            <a:endParaRPr/>
          </a:p>
        </p:txBody>
      </p:sp>
      <p:pic>
        <p:nvPicPr>
          <p:cNvPr id="46" name="Google Shape;46;g1191d3b0e37_0_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587681" y="8725081"/>
            <a:ext cx="15282526" cy="7821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g1191d3b0e37_0_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668500" y="17292145"/>
            <a:ext cx="15279625" cy="6774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2D99FF4D-CD9A-4ADD-992A-AB4C603989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3494325" y="32521525"/>
            <a:ext cx="244475" cy="244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727"/>
    </mc:Choice>
    <mc:Fallback xmlns="">
      <p:transition spd="slow" advTm="2657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oster Option 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403</Words>
  <Application>Microsoft Macintosh PowerPoint</Application>
  <PresentationFormat>Custom</PresentationFormat>
  <Paragraphs>65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 Black</vt:lpstr>
      <vt:lpstr>Calibri</vt:lpstr>
      <vt:lpstr>Arial</vt:lpstr>
      <vt:lpstr>Poster Option 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Baffuto</dc:creator>
  <cp:lastModifiedBy>Jones, Taylor</cp:lastModifiedBy>
  <cp:revision>2</cp:revision>
  <dcterms:created xsi:type="dcterms:W3CDTF">2017-08-31T15:39:41Z</dcterms:created>
  <dcterms:modified xsi:type="dcterms:W3CDTF">2022-05-02T15:55:43Z</dcterms:modified>
</cp:coreProperties>
</file>