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  <p:sldMasterId id="2147483656" r:id="rId2"/>
    <p:sldMasterId id="2147483654" r:id="rId3"/>
  </p:sldMasterIdLst>
  <p:notesMasterIdLst>
    <p:notesMasterId r:id="rId5"/>
  </p:notesMasterIdLst>
  <p:sldIdLst>
    <p:sldId id="258" r:id="rId4"/>
  </p:sldIdLst>
  <p:sldSz cx="43891200" cy="32918400"/>
  <p:notesSz cx="6858000" cy="9144000"/>
  <p:defaultTextStyle>
    <a:defPPr>
      <a:defRPr lang="en-US"/>
    </a:defPPr>
    <a:lvl1pPr marL="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0E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63"/>
    <p:restoredTop sz="90730"/>
  </p:normalViewPr>
  <p:slideViewPr>
    <p:cSldViewPr snapToGrid="0" snapToObjects="1">
      <p:cViewPr varScale="1">
        <p:scale>
          <a:sx n="23" d="100"/>
          <a:sy n="23" d="100"/>
        </p:scale>
        <p:origin x="1304" y="280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mariahmiller\Library\Mobile%20Documents\com~apple~CloudDocs\DNP\NDNP%20812\Run-Chart-Template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mariahmiller\Library\Mobile%20Documents\com~apple~CloudDocs\DNP\NDNP%20813\Bargraph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'Run Chart'!$C$4</c:f>
          <c:strCache>
            <c:ptCount val="1"/>
            <c:pt idx="0">
              <c:v>Incidence of Social Work Referral</c:v>
            </c:pt>
          </c:strCache>
        </c:strRef>
      </c:tx>
      <c:layout>
        <c:manualLayout>
          <c:xMode val="edge"/>
          <c:yMode val="edge"/>
          <c:x val="0.36252356738938574"/>
          <c:y val="4.94050713791805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9003396154973662E-2"/>
          <c:y val="0.16723399657076352"/>
          <c:w val="0.87870582508081108"/>
          <c:h val="0.71192052980132448"/>
        </c:manualLayout>
      </c:layout>
      <c:lineChart>
        <c:grouping val="standard"/>
        <c:varyColors val="0"/>
        <c:ser>
          <c:idx val="0"/>
          <c:order val="0"/>
          <c:tx>
            <c:v>Values</c:v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tx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'Run Chart'!chtObs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'Run Chart'!chtData</c:f>
              <c:numCache>
                <c:formatCode>General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2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F42-E14A-8E10-148C6DBABACA}"/>
            </c:ext>
          </c:extLst>
        </c:ser>
        <c:ser>
          <c:idx val="2"/>
          <c:order val="1"/>
          <c:tx>
            <c:v>Goal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Goal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6F42-E14A-8E10-148C6DBABA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'Run Chart'!chtGoal</c:f>
              <c:numCache>
                <c:formatCode>General</c:formatCode>
                <c:ptCount val="24"/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F42-E14A-8E10-148C6DBABACA}"/>
            </c:ext>
          </c:extLst>
        </c:ser>
        <c:ser>
          <c:idx val="3"/>
          <c:order val="2"/>
          <c:tx>
            <c:v>Extend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'Run Chart'!chtExtend</c:f>
              <c:numCache>
                <c:formatCode>General</c:formatCode>
                <c:ptCount val="2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F42-E14A-8E10-148C6DBABA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9891135"/>
        <c:axId val="1"/>
      </c:lineChart>
      <c:catAx>
        <c:axId val="85989113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Weeks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Number of  Referrals</a:t>
                </a:r>
              </a:p>
            </c:rich>
          </c:tx>
          <c:layout>
            <c:manualLayout>
              <c:xMode val="edge"/>
              <c:yMode val="edge"/>
              <c:x val="1.2731092826399568E-2"/>
              <c:y val="0.3535689967855789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598911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3200" b="1">
                <a:solidFill>
                  <a:sysClr val="windowText" lastClr="000000"/>
                </a:solidFill>
              </a:rPr>
              <a:t>Incidence of Trauma Admissions and Screening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9442377006451348E-2"/>
          <c:y val="0.1287820029096684"/>
          <c:w val="0.91150319734000795"/>
          <c:h val="0.763147600200451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# of Trauma Admissions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2</c:v>
                </c:pt>
                <c:pt idx="12">
                  <c:v>0</c:v>
                </c:pt>
                <c:pt idx="13">
                  <c:v>1</c:v>
                </c:pt>
                <c:pt idx="14">
                  <c:v>0</c:v>
                </c:pt>
                <c:pt idx="15">
                  <c:v>3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1</c:v>
                </c:pt>
                <c:pt idx="20">
                  <c:v>0</c:v>
                </c:pt>
                <c:pt idx="21">
                  <c:v>3</c:v>
                </c:pt>
                <c:pt idx="22">
                  <c:v>0</c:v>
                </c:pt>
                <c:pt idx="2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A7-7641-A060-5DD4694CA24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# of Eligibile Caregivers to be Screened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Sheet1!$C$2:$C$25</c:f>
              <c:numCache>
                <c:formatCode>General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2</c:v>
                </c:pt>
                <c:pt idx="12">
                  <c:v>0</c:v>
                </c:pt>
                <c:pt idx="13">
                  <c:v>1</c:v>
                </c:pt>
                <c:pt idx="14">
                  <c:v>0</c:v>
                </c:pt>
                <c:pt idx="15">
                  <c:v>3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2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A7-7641-A060-5DD4694CA24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# of Positive Screens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Sheet1!$D$2:$D$25</c:f>
              <c:numCache>
                <c:formatCode>General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2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2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A7-7641-A060-5DD4694CA2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5497583"/>
        <c:axId val="445591055"/>
      </c:barChart>
      <c:catAx>
        <c:axId val="44549758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2000">
                    <a:solidFill>
                      <a:sysClr val="windowText" lastClr="000000"/>
                    </a:solidFill>
                  </a:rPr>
                  <a:t>Weeks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45591055"/>
        <c:crosses val="autoZero"/>
        <c:auto val="1"/>
        <c:lblAlgn val="ctr"/>
        <c:lblOffset val="100"/>
        <c:noMultiLvlLbl val="0"/>
      </c:catAx>
      <c:valAx>
        <c:axId val="4455910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2000">
                    <a:solidFill>
                      <a:sysClr val="windowText" lastClr="000000"/>
                    </a:solidFill>
                  </a:rPr>
                  <a:t>Number of Admissions and Screenings </a:t>
                </a:r>
              </a:p>
            </c:rich>
          </c:tx>
          <c:layout>
            <c:manualLayout>
              <c:xMode val="edge"/>
              <c:yMode val="edge"/>
              <c:x val="7.4081664438059467E-3"/>
              <c:y val="0.2534671058789259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454975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37C84-D344-5B47-B757-DC1EFD7DB6EB}" type="datetimeFigureOut">
              <a:rPr lang="en-US" smtClean="0"/>
              <a:t>5/16/22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76F871-5877-4644-83F9-F233C933D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141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Forte" panose="03060902040502070203" pitchFamily="66" charset="77"/>
                <a:cs typeface="Forte" panose="020F0502020204030204" pitchFamily="34" charset="0"/>
              </a:rPr>
              <a:t>Please scan QR code for full list of references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6F871-5877-4644-83F9-F233C933D07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727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6994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52ED9-94A3-DC48-9E13-54A3AD37B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2600" y="2193925"/>
            <a:ext cx="14157325" cy="76819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87CD0C-D9ED-174E-8C45-8415009E92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8659475" y="4740275"/>
            <a:ext cx="22220238" cy="23393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B1682E-8CE6-E741-8795-9810187A88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22600" y="9875838"/>
            <a:ext cx="14157325" cy="1829593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7523CB-3648-3D46-ADB1-3B1F24045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A774-A62F-354A-A593-51CB4664BB16}" type="datetimeFigureOut">
              <a:rPr lang="en-US" smtClean="0"/>
              <a:t>5/16/22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6FE9EC-D5D3-154F-BCE0-A0F20C9FB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5E620E-BD6D-1146-9FFA-660DC8999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DD645-40AE-C649-801F-8173C2351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681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099F5-6879-474D-B8D5-9ADFEDC81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56E258-865C-0346-A90D-E2D7296DB1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B806D-3346-8541-B63B-110501365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A774-A62F-354A-A593-51CB4664BB16}" type="datetimeFigureOut">
              <a:rPr lang="en-US" smtClean="0"/>
              <a:t>5/16/22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22AB36-75C7-404E-99B8-5021FA997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D0CC83-BA68-3C4C-B06C-0DE7B20B5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DD645-40AE-C649-801F-8173C2351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458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B616DA-F923-244E-AE43-AF3CF665FD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31410275" y="1752600"/>
            <a:ext cx="9463088" cy="278971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4822BE-1B4D-3843-A8B7-E845582B5F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017838" y="1752600"/>
            <a:ext cx="28240037" cy="278971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6ADE46-915A-834E-9C3B-8CBF16B3F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A774-A62F-354A-A593-51CB4664BB16}" type="datetimeFigureOut">
              <a:rPr lang="en-US" smtClean="0"/>
              <a:t>5/16/22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8AF91-09A5-FA40-A87B-5CAB58A8A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61575-EC61-A54A-BED5-B9BED34B5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DD645-40AE-C649-801F-8173C2351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807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1131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0A449-98B6-F343-938F-75A8B43E19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6400" y="5387975"/>
            <a:ext cx="32918400" cy="114601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602BD2-9AA3-7D4E-B766-0DCB2FC20C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6400" y="17289463"/>
            <a:ext cx="32918400" cy="79486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162290-6AF8-EA47-ACB7-ACCC17843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A774-A62F-354A-A593-51CB4664BB16}" type="datetimeFigureOut">
              <a:rPr lang="en-US" smtClean="0"/>
              <a:t>5/16/22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7182BD-47EA-7B4B-ACF9-651F1916F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1E982B-8A1D-6645-92BB-DBD852320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DD645-40AE-C649-801F-8173C2351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26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A3FFE-0013-8A48-AB07-1D12B5353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31EBD-AE47-4B4E-80A1-0D6876A9F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545378-30C3-0046-81BE-2774AC372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A774-A62F-354A-A593-51CB4664BB16}" type="datetimeFigureOut">
              <a:rPr lang="en-US" smtClean="0"/>
              <a:t>5/16/22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8F7E5-135B-8341-B1AA-62A2566C8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508841-743A-A845-9D86-2FDBED638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DD645-40AE-C649-801F-8173C2351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016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C1EAF-817C-5042-91E0-DC053309F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4025" y="8207375"/>
            <a:ext cx="37857113" cy="1369218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BCCB50-1A78-9045-B48F-5746B1F800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94025" y="22029738"/>
            <a:ext cx="37857113" cy="72009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3F157-5AAA-804B-A43E-A9DD94242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A774-A62F-354A-A593-51CB4664BB16}" type="datetimeFigureOut">
              <a:rPr lang="en-US" smtClean="0"/>
              <a:t>5/16/22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531E8-9C3D-A349-8875-E2FDD6F7F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66CD9-2A4E-344B-88A2-44B272FBD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DD645-40AE-C649-801F-8173C2351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690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49EF9-E963-5C4F-8382-34D24E235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0DD59-3BFD-6E4E-A031-A8F1FA8AF6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17838" y="8763000"/>
            <a:ext cx="18851562" cy="208867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D7A4EB-D273-F94C-9CB7-231A0B7B59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021800" y="8763000"/>
            <a:ext cx="18851563" cy="208867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F8F933-05ED-CD4D-9A2E-B43BFFF9C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A774-A62F-354A-A593-51CB4664BB16}" type="datetimeFigureOut">
              <a:rPr lang="en-US" smtClean="0"/>
              <a:t>5/16/22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B9F60-7961-214D-B532-E5D212B95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47BFC7-005B-3440-B1CC-49EC2CAFE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DD645-40AE-C649-801F-8173C2351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34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D5F38-5F9F-F740-ABA2-DE84916AA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2600" y="1752600"/>
            <a:ext cx="37857113" cy="63627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37B3E5-50FF-814C-8A97-7F7475B6A9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22600" y="8069263"/>
            <a:ext cx="18568988" cy="39544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4FE98-187F-434E-812E-80D816F3EC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22600" y="12023725"/>
            <a:ext cx="18568988" cy="17686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233C82-B6F5-3542-89D6-88B6E4A774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2220238" y="8069263"/>
            <a:ext cx="18659475" cy="39544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4AD1C3-84B3-504D-9C34-0296AD74DC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2220238" y="12023725"/>
            <a:ext cx="18659475" cy="17686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97769A-B7C8-DD41-B712-AC3F60C98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A774-A62F-354A-A593-51CB4664BB16}" type="datetimeFigureOut">
              <a:rPr lang="en-US" smtClean="0"/>
              <a:t>5/16/22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3C79A8-BF89-5248-8927-A13BCEFBD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6B24BD-1AD6-5044-B3F2-3F02A7E4C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DD645-40AE-C649-801F-8173C2351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099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48DEC-0FD6-184D-85F7-647780D3E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824ED5-4D1D-FC41-B9D0-B939C5CAC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A774-A62F-354A-A593-51CB4664BB16}" type="datetimeFigureOut">
              <a:rPr lang="en-US" smtClean="0"/>
              <a:t>5/16/22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EC479A-5E0C-4F4F-8542-5100E716D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C65677-06CC-5042-A342-EAD2E11C3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DD645-40AE-C649-801F-8173C2351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773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EFA8E8-1FF6-954F-99CC-C5D79AF79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A774-A62F-354A-A593-51CB4664BB16}" type="datetimeFigureOut">
              <a:rPr lang="en-US" smtClean="0"/>
              <a:t>5/16/22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E4DAC9-9CA0-AF41-BF3F-2D9FE2FBA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9CEA5C-E68B-A24D-AC66-17E91D266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DD645-40AE-C649-801F-8173C2351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353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9D2F0-05F6-2247-9FD8-A8B5A43AE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2600" y="2193925"/>
            <a:ext cx="14157325" cy="76819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8AB39-5EAA-0148-B0ED-2F5FD463B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59475" y="4740275"/>
            <a:ext cx="22220238" cy="23393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7335F1-DC0C-9140-B42F-B1AE1DA580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22600" y="9875838"/>
            <a:ext cx="14157325" cy="1829593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3BD540-317C-B742-8FC7-45E67CF54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A774-A62F-354A-A593-51CB4664BB16}" type="datetimeFigureOut">
              <a:rPr lang="en-US" smtClean="0"/>
              <a:t>5/16/22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892105-B1A2-0E44-820B-9C1C6FFC8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C4D1C3-D18E-7E4B-98CA-1204843FE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DD645-40AE-C649-801F-8173C2351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362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44013092" cy="5575452"/>
          </a:xfrm>
          <a:prstGeom prst="rect">
            <a:avLst/>
          </a:prstGeom>
          <a:solidFill>
            <a:srgbClr val="BF0E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2" name="Picture 1" descr="UM_School_Nursing_whit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278" y="1700953"/>
            <a:ext cx="8137921" cy="2139914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31996902"/>
            <a:ext cx="44013092" cy="101292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417011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ctr" defTabSz="219456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2194560" rtl="0" eaLnBrk="1" latinLnBrk="0" hangingPunct="1">
        <a:spcBef>
          <a:spcPct val="20000"/>
        </a:spcBef>
        <a:buFont typeface="Arial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2194560" rtl="0" eaLnBrk="1" latinLnBrk="0" hangingPunct="1">
        <a:spcBef>
          <a:spcPct val="20000"/>
        </a:spcBef>
        <a:buFont typeface="Arial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2194560" rtl="0" eaLnBrk="1" latinLnBrk="0" hangingPunct="1">
        <a:spcBef>
          <a:spcPct val="20000"/>
        </a:spcBef>
        <a:buFont typeface="Arial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2194560" rtl="0" eaLnBrk="1" latinLnBrk="0" hangingPunct="1">
        <a:spcBef>
          <a:spcPct val="20000"/>
        </a:spcBef>
        <a:buFont typeface="Arial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2194560" rtl="0" eaLnBrk="1" latinLnBrk="0" hangingPunct="1">
        <a:spcBef>
          <a:spcPct val="20000"/>
        </a:spcBef>
        <a:buFont typeface="Arial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2A3734-E112-C84C-8EC1-4CDE0E9D1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838" y="1752600"/>
            <a:ext cx="37855525" cy="6362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4F1E30-1594-3549-8163-9A1371F05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17838" y="8763000"/>
            <a:ext cx="37855525" cy="208867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6E790D-18B3-8B4D-955D-2FDB5E6793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17838" y="30510163"/>
            <a:ext cx="9875837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9A774-A62F-354A-A593-51CB4664BB16}" type="datetimeFigureOut">
              <a:rPr lang="en-US" smtClean="0"/>
              <a:t>5/16/22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602A15-B859-9F47-B275-7AAD811775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538325" y="30510163"/>
            <a:ext cx="1481455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26FE5-7E3A-CF4A-A502-46856A0264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997525" y="30510163"/>
            <a:ext cx="9875838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DD645-40AE-C649-801F-8173C2351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266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1996902"/>
            <a:ext cx="44013092" cy="101292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5" name="Picture 4" descr="UM_School_Nursing_CMYK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347" y="1053139"/>
            <a:ext cx="8195216" cy="21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787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219456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2194560" rtl="0" eaLnBrk="1" latinLnBrk="0" hangingPunct="1">
        <a:spcBef>
          <a:spcPct val="20000"/>
        </a:spcBef>
        <a:buFont typeface="Arial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2194560" rtl="0" eaLnBrk="1" latinLnBrk="0" hangingPunct="1">
        <a:spcBef>
          <a:spcPct val="20000"/>
        </a:spcBef>
        <a:buFont typeface="Arial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2194560" rtl="0" eaLnBrk="1" latinLnBrk="0" hangingPunct="1">
        <a:spcBef>
          <a:spcPct val="20000"/>
        </a:spcBef>
        <a:buFont typeface="Arial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2194560" rtl="0" eaLnBrk="1" latinLnBrk="0" hangingPunct="1">
        <a:spcBef>
          <a:spcPct val="20000"/>
        </a:spcBef>
        <a:buFont typeface="Arial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2194560" rtl="0" eaLnBrk="1" latinLnBrk="0" hangingPunct="1">
        <a:spcBef>
          <a:spcPct val="20000"/>
        </a:spcBef>
        <a:buFont typeface="Arial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microsoft.com/office/2007/relationships/media" Target="../media/media2.mp3"/><Relationship Id="rId7" Type="http://schemas.openxmlformats.org/officeDocument/2006/relationships/chart" Target="../charts/char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4.png"/><Relationship Id="rId4" Type="http://schemas.openxmlformats.org/officeDocument/2006/relationships/audio" Target="../media/media2.mp3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Chart 36">
            <a:extLst>
              <a:ext uri="{FF2B5EF4-FFF2-40B4-BE49-F238E27FC236}">
                <a16:creationId xmlns:a16="http://schemas.microsoft.com/office/drawing/2014/main" id="{5523462F-FFF6-864D-88D3-7B96559E1A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4752563"/>
              </p:ext>
            </p:extLst>
          </p:nvPr>
        </p:nvGraphicFramePr>
        <p:xfrm>
          <a:off x="14456576" y="18550544"/>
          <a:ext cx="15849600" cy="9677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9" name="Rounded Rectangular Callout 28">
            <a:extLst>
              <a:ext uri="{FF2B5EF4-FFF2-40B4-BE49-F238E27FC236}">
                <a16:creationId xmlns:a16="http://schemas.microsoft.com/office/drawing/2014/main" id="{DDB5D569-3F16-B84C-9BA3-5037D051E2BF}"/>
              </a:ext>
            </a:extLst>
          </p:cNvPr>
          <p:cNvSpPr/>
          <p:nvPr/>
        </p:nvSpPr>
        <p:spPr>
          <a:xfrm>
            <a:off x="15975215" y="23290599"/>
            <a:ext cx="1568756" cy="2310296"/>
          </a:xfrm>
          <a:prstGeom prst="wedgeRoundRect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 alpha traumas admitted to the PICU for the first 6 weeks</a:t>
            </a:r>
          </a:p>
        </p:txBody>
      </p:sp>
      <p:graphicFrame>
        <p:nvGraphicFramePr>
          <p:cNvPr id="41" name="Chart 40">
            <a:extLst>
              <a:ext uri="{FF2B5EF4-FFF2-40B4-BE49-F238E27FC236}">
                <a16:creationId xmlns:a16="http://schemas.microsoft.com/office/drawing/2014/main" id="{44789DF4-2E67-D94F-9643-D87DEA10B7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2519291"/>
              </p:ext>
            </p:extLst>
          </p:nvPr>
        </p:nvGraphicFramePr>
        <p:xfrm>
          <a:off x="14020691" y="7714876"/>
          <a:ext cx="16480696" cy="10534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" name="Text Box 156"/>
          <p:cNvSpPr txBox="1">
            <a:spLocks noChangeArrowheads="1"/>
          </p:cNvSpPr>
          <p:nvPr/>
        </p:nvSpPr>
        <p:spPr bwMode="auto">
          <a:xfrm>
            <a:off x="10191934" y="1166835"/>
            <a:ext cx="32913712" cy="586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8600" tIns="100584" rIns="228600" bIns="100584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8800" dirty="0">
                <a:solidFill>
                  <a:schemeClr val="bg1"/>
                </a:solidFill>
                <a:latin typeface="Arial Black"/>
                <a:cs typeface="Arial Black"/>
              </a:rPr>
              <a:t>Post-traumatic Stress Disorder Screening in Parents of Trauma Patients</a:t>
            </a:r>
          </a:p>
          <a:p>
            <a:pPr algn="r" eaLnBrk="1" hangingPunct="1"/>
            <a:r>
              <a:rPr lang="en-US" sz="5400" dirty="0">
                <a:solidFill>
                  <a:schemeClr val="bg1"/>
                </a:solidFill>
                <a:latin typeface="Arial"/>
                <a:cs typeface="Arial"/>
              </a:rPr>
              <a:t>Mariah Miller, BSN, RN;</a:t>
            </a:r>
          </a:p>
          <a:p>
            <a:pPr algn="r" eaLnBrk="1" hangingPunct="1"/>
            <a:r>
              <a:rPr lang="en-US" sz="5400" dirty="0">
                <a:solidFill>
                  <a:schemeClr val="bg1"/>
                </a:solidFill>
                <a:latin typeface="Arial"/>
                <a:cs typeface="Arial"/>
              </a:rPr>
              <a:t>Shari Simone, DNP, CPNP-AC, FAANP, FCCM, FAAN</a:t>
            </a:r>
          </a:p>
          <a:p>
            <a:pPr algn="r" eaLnBrk="1" hangingPunct="1"/>
            <a:r>
              <a:rPr lang="en-US" sz="5400" dirty="0">
                <a:solidFill>
                  <a:schemeClr val="bg1"/>
                </a:solidFill>
                <a:latin typeface="Arial"/>
                <a:cs typeface="Arial"/>
              </a:rPr>
              <a:t>University of Maryland School of Nursing</a:t>
            </a:r>
          </a:p>
          <a:p>
            <a:pPr algn="r" eaLnBrk="1" hangingPunct="1"/>
            <a:endParaRPr lang="en-US" sz="3000" b="0" i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Text Box 162"/>
          <p:cNvSpPr txBox="1">
            <a:spLocks noChangeArrowheads="1"/>
          </p:cNvSpPr>
          <p:nvPr/>
        </p:nvSpPr>
        <p:spPr bwMode="auto">
          <a:xfrm>
            <a:off x="1301274" y="6543665"/>
            <a:ext cx="11676063" cy="83026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800" b="1" dirty="0">
                <a:solidFill>
                  <a:schemeClr val="bg1"/>
                </a:solidFill>
                <a:latin typeface="Arial Black"/>
                <a:cs typeface="Arial Black"/>
              </a:rPr>
              <a:t>Problem Statement</a:t>
            </a:r>
          </a:p>
        </p:txBody>
      </p:sp>
      <p:sp>
        <p:nvSpPr>
          <p:cNvPr id="7" name="Text Box 161"/>
          <p:cNvSpPr txBox="1">
            <a:spLocks noChangeArrowheads="1"/>
          </p:cNvSpPr>
          <p:nvPr/>
        </p:nvSpPr>
        <p:spPr bwMode="auto">
          <a:xfrm>
            <a:off x="1490031" y="13792236"/>
            <a:ext cx="11676063" cy="16804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8600" tIns="100584" rIns="228600" bIns="100584">
            <a:spAutoFit/>
          </a:bodyPr>
          <a:lstStyle>
            <a:lvl1pPr defTabSz="612775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612775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612775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612775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612775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 dirty="0">
                <a:latin typeface="Arial"/>
                <a:cs typeface="Arial"/>
              </a:rPr>
              <a:t>Purpose Statement</a:t>
            </a:r>
            <a:r>
              <a:rPr lang="en-US" sz="3200" dirty="0">
                <a:latin typeface="Arial"/>
                <a:cs typeface="Arial"/>
              </a:rPr>
              <a:t>: T</a:t>
            </a:r>
            <a:r>
              <a:rPr lang="en-US" sz="3200" dirty="0"/>
              <a:t>o implement PTSD screening, social work referral and education for caregivers of trauma patients in a PICU.</a:t>
            </a:r>
          </a:p>
        </p:txBody>
      </p:sp>
      <p:sp>
        <p:nvSpPr>
          <p:cNvPr id="8" name="Text Box 163"/>
          <p:cNvSpPr txBox="1">
            <a:spLocks noChangeArrowheads="1"/>
          </p:cNvSpPr>
          <p:nvPr/>
        </p:nvSpPr>
        <p:spPr bwMode="auto">
          <a:xfrm>
            <a:off x="1438901" y="12680098"/>
            <a:ext cx="11658600" cy="83026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800" b="1" dirty="0">
                <a:solidFill>
                  <a:schemeClr val="bg1"/>
                </a:solidFill>
                <a:latin typeface="Arial Black"/>
                <a:cs typeface="Arial Black"/>
              </a:rPr>
              <a:t>Purpose of Project/Goals</a:t>
            </a:r>
          </a:p>
        </p:txBody>
      </p:sp>
      <p:sp>
        <p:nvSpPr>
          <p:cNvPr id="9" name="Text Box 164"/>
          <p:cNvSpPr txBox="1">
            <a:spLocks noChangeArrowheads="1"/>
          </p:cNvSpPr>
          <p:nvPr/>
        </p:nvSpPr>
        <p:spPr bwMode="auto">
          <a:xfrm>
            <a:off x="14020691" y="6543665"/>
            <a:ext cx="15849600" cy="8334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800" b="1" dirty="0">
                <a:solidFill>
                  <a:schemeClr val="bg1"/>
                </a:solidFill>
                <a:latin typeface="Arial Black"/>
                <a:cs typeface="Arial Black"/>
              </a:rPr>
              <a:t>Results</a:t>
            </a:r>
          </a:p>
        </p:txBody>
      </p:sp>
      <p:sp>
        <p:nvSpPr>
          <p:cNvPr id="11" name="Text Box 156"/>
          <p:cNvSpPr txBox="1">
            <a:spLocks noChangeArrowheads="1"/>
          </p:cNvSpPr>
          <p:nvPr/>
        </p:nvSpPr>
        <p:spPr bwMode="auto">
          <a:xfrm>
            <a:off x="30913646" y="7532965"/>
            <a:ext cx="12039600" cy="808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8600" tIns="100584" rIns="228600" bIns="100584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3200" dirty="0"/>
              <a:t>Early screening was successful in identifying caregivers at risk for PTSD.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3200" dirty="0"/>
              <a:t>Identification prompted social work/fellow to who was emotionally struggling and needed support from PICU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3200" b="1" dirty="0"/>
              <a:t>50% of caregivers screened scored at risk </a:t>
            </a:r>
            <a:r>
              <a:rPr lang="en-US" sz="3200" dirty="0"/>
              <a:t>which was comparable to PTSD screening studies in PICUs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3200" dirty="0"/>
              <a:t>Of families that completed the post-discharge survey:</a:t>
            </a:r>
          </a:p>
          <a:p>
            <a:pPr marL="1085850" lvl="1" indent="-342900" eaLnBrk="1" hangingPunct="1">
              <a:buFont typeface="Arial" panose="020B0604020202020204" pitchFamily="34" charset="0"/>
              <a:buChar char="•"/>
            </a:pPr>
            <a:r>
              <a:rPr lang="en-US" sz="3200" dirty="0"/>
              <a:t>50% stated they would follow up with resources</a:t>
            </a:r>
          </a:p>
          <a:p>
            <a:pPr marL="1085850" lvl="1" indent="-342900" eaLnBrk="1" hangingPunct="1">
              <a:buFont typeface="Arial" panose="020B0604020202020204" pitchFamily="34" charset="0"/>
              <a:buChar char="•"/>
            </a:pPr>
            <a:r>
              <a:rPr lang="en-US" sz="3200" dirty="0"/>
              <a:t>100% stated they found the resources helpful</a:t>
            </a:r>
          </a:p>
          <a:p>
            <a:pPr eaLnBrk="1" hangingPunct="1"/>
            <a:r>
              <a:rPr lang="en-US" sz="3200" b="1" dirty="0">
                <a:latin typeface="Arial"/>
                <a:cs typeface="Arial"/>
              </a:rPr>
              <a:t>Barriers: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3200" dirty="0">
                <a:latin typeface="Arial"/>
                <a:cs typeface="Arial"/>
              </a:rPr>
              <a:t>Small trauma population likely caused by return to in person school during COVID-19 pandemic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3200" dirty="0">
                <a:latin typeface="Arial"/>
                <a:cs typeface="Arial"/>
              </a:rPr>
              <a:t>High rate of known abuse among traumas admitted during this time and deemed inappropriate for screening by social work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3200" dirty="0">
                <a:latin typeface="Arial"/>
                <a:cs typeface="Arial"/>
              </a:rPr>
              <a:t>Not all traumas paged out correctly via hospital alert system, requiring weekly follow up with fellows</a:t>
            </a:r>
          </a:p>
        </p:txBody>
      </p:sp>
      <p:sp>
        <p:nvSpPr>
          <p:cNvPr id="12" name="Text Box 166"/>
          <p:cNvSpPr txBox="1">
            <a:spLocks noChangeArrowheads="1"/>
          </p:cNvSpPr>
          <p:nvPr/>
        </p:nvSpPr>
        <p:spPr bwMode="auto">
          <a:xfrm>
            <a:off x="30913645" y="6543665"/>
            <a:ext cx="12039600" cy="8334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800" b="1" dirty="0">
                <a:solidFill>
                  <a:schemeClr val="bg1"/>
                </a:solidFill>
                <a:latin typeface="Arial Black"/>
                <a:cs typeface="Arial Black"/>
              </a:rPr>
              <a:t>Discussion</a:t>
            </a:r>
          </a:p>
        </p:txBody>
      </p:sp>
      <p:sp>
        <p:nvSpPr>
          <p:cNvPr id="13" name="Text Box 152"/>
          <p:cNvSpPr txBox="1">
            <a:spLocks noChangeArrowheads="1"/>
          </p:cNvSpPr>
          <p:nvPr/>
        </p:nvSpPr>
        <p:spPr bwMode="auto">
          <a:xfrm>
            <a:off x="30913645" y="16947567"/>
            <a:ext cx="12039600" cy="16804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28600" tIns="100584" rIns="228600" bIns="100584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/>
              <a:t>Screening parents of trauma patients for post-traumatic stress disorder early in the hospitalization can be of benefit to provide prompt resources for those with positive symptoms. </a:t>
            </a:r>
            <a:endParaRPr lang="en-US" sz="3200" dirty="0">
              <a:latin typeface="Arial"/>
              <a:cs typeface="Arial"/>
            </a:endParaRPr>
          </a:p>
        </p:txBody>
      </p:sp>
      <p:sp>
        <p:nvSpPr>
          <p:cNvPr id="14" name="Text Box 167"/>
          <p:cNvSpPr txBox="1">
            <a:spLocks noChangeArrowheads="1"/>
          </p:cNvSpPr>
          <p:nvPr/>
        </p:nvSpPr>
        <p:spPr bwMode="auto">
          <a:xfrm>
            <a:off x="30913645" y="15814717"/>
            <a:ext cx="12039600" cy="83343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800" b="1" dirty="0">
                <a:solidFill>
                  <a:schemeClr val="bg1"/>
                </a:solidFill>
                <a:latin typeface="Arial Black"/>
                <a:cs typeface="Arial Black"/>
              </a:rPr>
              <a:t>Conclusion</a:t>
            </a:r>
          </a:p>
        </p:txBody>
      </p:sp>
      <p:sp>
        <p:nvSpPr>
          <p:cNvPr id="15" name="Text Box 161"/>
          <p:cNvSpPr txBox="1">
            <a:spLocks noChangeArrowheads="1"/>
          </p:cNvSpPr>
          <p:nvPr/>
        </p:nvSpPr>
        <p:spPr bwMode="auto">
          <a:xfrm>
            <a:off x="1344706" y="20106101"/>
            <a:ext cx="11523664" cy="1680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8600" tIns="100584" rIns="228600" bIns="100584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 dirty="0">
                <a:latin typeface="Arial"/>
                <a:cs typeface="Arial"/>
              </a:rPr>
              <a:t>Setting</a:t>
            </a:r>
            <a:r>
              <a:rPr lang="en-US" sz="3200" dirty="0">
                <a:latin typeface="Arial"/>
                <a:cs typeface="Arial"/>
              </a:rPr>
              <a:t>: a large, academic center PICU</a:t>
            </a:r>
          </a:p>
          <a:p>
            <a:pPr eaLnBrk="1" hangingPunct="1"/>
            <a:r>
              <a:rPr lang="en-US" sz="3200" b="1" dirty="0">
                <a:latin typeface="Arial"/>
                <a:cs typeface="Arial"/>
              </a:rPr>
              <a:t>Population</a:t>
            </a:r>
            <a:r>
              <a:rPr lang="en-US" sz="3200" dirty="0">
                <a:latin typeface="Arial"/>
                <a:cs typeface="Arial"/>
              </a:rPr>
              <a:t>: caregivers of trauma patients (alpha, bravo, or critical trauma transfer) admitted to the PICU</a:t>
            </a:r>
          </a:p>
        </p:txBody>
      </p:sp>
      <p:sp>
        <p:nvSpPr>
          <p:cNvPr id="16" name="Text Box 164"/>
          <p:cNvSpPr txBox="1">
            <a:spLocks noChangeArrowheads="1"/>
          </p:cNvSpPr>
          <p:nvPr/>
        </p:nvSpPr>
        <p:spPr bwMode="auto">
          <a:xfrm>
            <a:off x="1301273" y="19307674"/>
            <a:ext cx="11658600" cy="83026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800" b="1" dirty="0">
                <a:solidFill>
                  <a:schemeClr val="bg1"/>
                </a:solidFill>
                <a:latin typeface="Arial Black"/>
                <a:cs typeface="Arial Black"/>
              </a:rPr>
              <a:t>Methods</a:t>
            </a:r>
          </a:p>
        </p:txBody>
      </p:sp>
      <p:sp>
        <p:nvSpPr>
          <p:cNvPr id="20" name="Text Box 156"/>
          <p:cNvSpPr txBox="1">
            <a:spLocks noChangeArrowheads="1"/>
          </p:cNvSpPr>
          <p:nvPr/>
        </p:nvSpPr>
        <p:spPr bwMode="auto">
          <a:xfrm>
            <a:off x="16212614" y="28137090"/>
            <a:ext cx="12039601" cy="3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8600" tIns="100584" rIns="228600" bIns="100584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200" dirty="0">
                <a:latin typeface="Arial"/>
                <a:cs typeface="Arial"/>
              </a:rPr>
              <a:t>100% of all eligible caregivers were screened within 48 hours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200" dirty="0">
                <a:latin typeface="Arial"/>
                <a:cs typeface="Arial"/>
              </a:rPr>
              <a:t>100% of all positive screens were referred to social work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200" dirty="0">
                <a:latin typeface="Arial"/>
                <a:cs typeface="Arial"/>
              </a:rPr>
              <a:t>100% of all trauma patients received resource folder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"/>
                <a:cs typeface="Arial"/>
              </a:rPr>
              <a:t>50% positivity rate among families screened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200" dirty="0">
                <a:latin typeface="Arial"/>
                <a:cs typeface="Arial"/>
              </a:rPr>
              <a:t>50% of all patients completed post discharge feed back survey</a:t>
            </a:r>
          </a:p>
        </p:txBody>
      </p:sp>
      <p:sp>
        <p:nvSpPr>
          <p:cNvPr id="23" name="Text Box 161">
            <a:extLst>
              <a:ext uri="{FF2B5EF4-FFF2-40B4-BE49-F238E27FC236}">
                <a16:creationId xmlns:a16="http://schemas.microsoft.com/office/drawing/2014/main" id="{BC298A5D-8B50-5E4D-A315-9541EFA4B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8901" y="15548370"/>
            <a:ext cx="11520972" cy="3619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8600" tIns="100584" rIns="228600" bIns="100584">
            <a:spAutoFit/>
          </a:bodyPr>
          <a:lstStyle>
            <a:lvl1pPr defTabSz="612775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612775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612775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612775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612775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000" b="1" dirty="0">
                <a:latin typeface="Arial"/>
                <a:cs typeface="Arial"/>
              </a:rPr>
              <a:t>Goals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3200" dirty="0"/>
              <a:t>100% of trauma patient caregivers screened for PTSD within 48 hours of admission 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3200" dirty="0"/>
              <a:t>100% of trauma patient caregivers given mental health resources and social work referral </a:t>
            </a:r>
            <a:endParaRPr lang="en-US" sz="3200" b="1" dirty="0">
              <a:latin typeface="Arial"/>
              <a:cs typeface="Arial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3200" dirty="0"/>
              <a:t>100% of trauma patient caregivers in the PICU utilize resources and referral </a:t>
            </a:r>
          </a:p>
        </p:txBody>
      </p:sp>
      <p:sp>
        <p:nvSpPr>
          <p:cNvPr id="26" name="Text Box 161">
            <a:extLst>
              <a:ext uri="{FF2B5EF4-FFF2-40B4-BE49-F238E27FC236}">
                <a16:creationId xmlns:a16="http://schemas.microsoft.com/office/drawing/2014/main" id="{CA48145C-7E2D-ED4D-8BBB-BDAEAFB20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8049" y="21786561"/>
            <a:ext cx="11500304" cy="66664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8600" tIns="100584" rIns="228600" bIns="100584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000" b="1" dirty="0">
                <a:latin typeface="Arial"/>
                <a:cs typeface="Arial"/>
              </a:rPr>
              <a:t>Intervention</a:t>
            </a:r>
            <a:r>
              <a:rPr lang="en-US" sz="3000" dirty="0">
                <a:latin typeface="Arial"/>
                <a:cs typeface="Arial"/>
              </a:rPr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Arial"/>
                <a:cs typeface="Arial"/>
              </a:rPr>
              <a:t>PTSD screening using the Post-traumatic Adjustment Scale (PAS) within 48 hours of admission to the PICU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Arial"/>
                <a:cs typeface="Arial"/>
              </a:rPr>
              <a:t>Positive screen included a depression score </a:t>
            </a:r>
            <a:r>
              <a:rPr lang="en-US" sz="3000" u="sng" dirty="0">
                <a:latin typeface="Arial"/>
                <a:cs typeface="Arial"/>
              </a:rPr>
              <a:t>&gt;</a:t>
            </a:r>
            <a:r>
              <a:rPr lang="en-US" sz="3000" dirty="0">
                <a:latin typeface="Arial"/>
                <a:cs typeface="Arial"/>
              </a:rPr>
              <a:t>4 and/or anxiety score </a:t>
            </a:r>
            <a:r>
              <a:rPr lang="en-US" sz="3000" u="sng" dirty="0">
                <a:latin typeface="Arial"/>
                <a:cs typeface="Arial"/>
              </a:rPr>
              <a:t>&gt;</a:t>
            </a:r>
            <a:r>
              <a:rPr lang="en-US" sz="3000" dirty="0">
                <a:latin typeface="Arial"/>
                <a:cs typeface="Arial"/>
              </a:rPr>
              <a:t>16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Arial"/>
                <a:cs typeface="Arial"/>
              </a:rPr>
              <a:t>PICU fellow notified of all positive screens and social work consult initiated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Arial"/>
                <a:cs typeface="Arial"/>
              </a:rPr>
              <a:t>Resource folder given to all families who volunteered to be screened or expressed interest that included: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3000" dirty="0"/>
              <a:t>Welcome letter explaining screening/follow up survey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3000" dirty="0"/>
              <a:t>Coping strategies to help them and their child during and after admission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3000" dirty="0"/>
              <a:t>List of educational resources on PTSD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3000" dirty="0"/>
              <a:t>Brochure for a local family traumatic stress clinic </a:t>
            </a:r>
            <a:endParaRPr lang="en-US" sz="3000" dirty="0">
              <a:latin typeface="Arial"/>
              <a:cs typeface="Arial"/>
            </a:endParaRPr>
          </a:p>
        </p:txBody>
      </p:sp>
      <p:sp>
        <p:nvSpPr>
          <p:cNvPr id="27" name="Text Box 161">
            <a:extLst>
              <a:ext uri="{FF2B5EF4-FFF2-40B4-BE49-F238E27FC236}">
                <a16:creationId xmlns:a16="http://schemas.microsoft.com/office/drawing/2014/main" id="{7786CE95-90F9-4A4B-BA4F-B0DE78C4E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1273" y="28593777"/>
            <a:ext cx="11523664" cy="3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8600" tIns="100584" rIns="228600" bIns="100584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 dirty="0">
                <a:latin typeface="Arial"/>
                <a:cs typeface="Arial"/>
              </a:rPr>
              <a:t>Tactics</a:t>
            </a:r>
            <a:r>
              <a:rPr lang="en-US" sz="3200" dirty="0">
                <a:latin typeface="Arial"/>
                <a:cs typeface="Arial"/>
              </a:rPr>
              <a:t>: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3200" dirty="0">
                <a:latin typeface="Arial"/>
                <a:cs typeface="Arial"/>
              </a:rPr>
              <a:t>Unit education on effects of untreated PTSD of families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3200" dirty="0">
                <a:latin typeface="Arial"/>
                <a:cs typeface="Arial"/>
              </a:rPr>
              <a:t>“Champions” trained on screening and notification of fellows/social work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3200" dirty="0">
                <a:latin typeface="Arial"/>
                <a:cs typeface="Arial"/>
              </a:rPr>
              <a:t>Post-discharge survey sent to all participating families to assess quality of resources provided</a:t>
            </a:r>
          </a:p>
        </p:txBody>
      </p:sp>
      <p:sp>
        <p:nvSpPr>
          <p:cNvPr id="30" name="Rounded Rectangular Callout 29">
            <a:extLst>
              <a:ext uri="{FF2B5EF4-FFF2-40B4-BE49-F238E27FC236}">
                <a16:creationId xmlns:a16="http://schemas.microsoft.com/office/drawing/2014/main" id="{71D782D6-FC07-2F4E-8627-EB0E1FF49F37}"/>
              </a:ext>
            </a:extLst>
          </p:cNvPr>
          <p:cNvSpPr/>
          <p:nvPr/>
        </p:nvSpPr>
        <p:spPr>
          <a:xfrm>
            <a:off x="17883927" y="22665633"/>
            <a:ext cx="2103844" cy="2935262"/>
          </a:xfrm>
          <a:prstGeom prst="wedgeRoundRect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 expanded to alpha traumas, bravo traumas, and critical trauma transfers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646BF882-4378-C14B-B5A3-8013F4EFBCD2}"/>
              </a:ext>
            </a:extLst>
          </p:cNvPr>
          <p:cNvSpPr/>
          <p:nvPr/>
        </p:nvSpPr>
        <p:spPr>
          <a:xfrm>
            <a:off x="16212614" y="9189510"/>
            <a:ext cx="3198186" cy="1902845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Traumas admitted n=10</a:t>
            </a:r>
          </a:p>
          <a:p>
            <a:pPr algn="ctr"/>
            <a:endParaRPr lang="en-US" sz="20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Eligible caregivers  n=8</a:t>
            </a:r>
          </a:p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 Screens n=4 (50%)</a:t>
            </a:r>
          </a:p>
        </p:txBody>
      </p:sp>
      <p:sp>
        <p:nvSpPr>
          <p:cNvPr id="32" name="Text Box 161">
            <a:extLst>
              <a:ext uri="{FF2B5EF4-FFF2-40B4-BE49-F238E27FC236}">
                <a16:creationId xmlns:a16="http://schemas.microsoft.com/office/drawing/2014/main" id="{9709166E-30DB-8249-8476-A3CC8578F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91081" y="17850825"/>
            <a:ext cx="13174210" cy="5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8600" tIns="100584" rIns="228600" bIns="100584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Note: Reasons of ineligibility included death on arrival and direct patient abuse</a:t>
            </a:r>
          </a:p>
        </p:txBody>
      </p:sp>
      <p:sp>
        <p:nvSpPr>
          <p:cNvPr id="34" name="Explosion 1 33">
            <a:extLst>
              <a:ext uri="{FF2B5EF4-FFF2-40B4-BE49-F238E27FC236}">
                <a16:creationId xmlns:a16="http://schemas.microsoft.com/office/drawing/2014/main" id="{3332D14A-3492-704F-A1EF-81DEB259101E}"/>
              </a:ext>
            </a:extLst>
          </p:cNvPr>
          <p:cNvSpPr/>
          <p:nvPr/>
        </p:nvSpPr>
        <p:spPr>
          <a:xfrm>
            <a:off x="26757313" y="19443987"/>
            <a:ext cx="3852597" cy="3512091"/>
          </a:xfrm>
          <a:prstGeom prst="irregularSeal1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ysClr val="windowText" lastClr="000000"/>
              </a:solidFill>
            </a:endParaRPr>
          </a:p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of all positive screens were referred to social work</a:t>
            </a:r>
          </a:p>
          <a:p>
            <a:pPr algn="ctr"/>
            <a:endParaRPr lang="en-US" sz="1800" dirty="0"/>
          </a:p>
        </p:txBody>
      </p:sp>
      <p:sp>
        <p:nvSpPr>
          <p:cNvPr id="36" name="Rounded Rectangular Callout 35">
            <a:extLst>
              <a:ext uri="{FF2B5EF4-FFF2-40B4-BE49-F238E27FC236}">
                <a16:creationId xmlns:a16="http://schemas.microsoft.com/office/drawing/2014/main" id="{18A35DF4-83C7-8141-9A28-E0182BF26693}"/>
              </a:ext>
            </a:extLst>
          </p:cNvPr>
          <p:cNvSpPr/>
          <p:nvPr/>
        </p:nvSpPr>
        <p:spPr>
          <a:xfrm>
            <a:off x="16672093" y="12173106"/>
            <a:ext cx="2279228" cy="2747094"/>
          </a:xfrm>
          <a:prstGeom prst="wedgeRoundRect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 of trauma patients correlated with return to in person school during COVID pandemic</a:t>
            </a:r>
          </a:p>
        </p:txBody>
      </p:sp>
      <p:sp>
        <p:nvSpPr>
          <p:cNvPr id="40" name="Text Box 152">
            <a:extLst>
              <a:ext uri="{FF2B5EF4-FFF2-40B4-BE49-F238E27FC236}">
                <a16:creationId xmlns:a16="http://schemas.microsoft.com/office/drawing/2014/main" id="{88A1E8BB-C708-E34D-9872-9C0E86E5C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94567" y="18826863"/>
            <a:ext cx="12039600" cy="569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28600" tIns="100584" rIns="228600" bIns="100584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 dirty="0"/>
              <a:t>Sustainability: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3200" dirty="0"/>
              <a:t>Nurse champions will lead screening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3200" dirty="0"/>
              <a:t>Overall management transitioned to the Family Support Committee</a:t>
            </a:r>
          </a:p>
          <a:p>
            <a:pPr marL="342900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Trends and review of screening results will occur at a quarterly basis during Family Support Committee meetings</a:t>
            </a:r>
          </a:p>
          <a:p>
            <a:pPr eaLnBrk="1" hangingPunct="1"/>
            <a:r>
              <a:rPr lang="en-US" sz="3200" b="1" dirty="0"/>
              <a:t>Implications for Practice</a:t>
            </a:r>
            <a:r>
              <a:rPr lang="en-US" sz="3200" dirty="0"/>
              <a:t>: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3200" dirty="0">
                <a:latin typeface="Arial"/>
                <a:cs typeface="Arial"/>
              </a:rPr>
              <a:t>Expand population to all pediatric trauma patients in the hospital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3200" dirty="0">
                <a:latin typeface="Arial"/>
                <a:cs typeface="Arial"/>
              </a:rPr>
              <a:t>Establish interdisciplinary Children’s Center trauma support committee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EA7497B-B9F2-8C4A-B128-D4DD5C55A04D}"/>
              </a:ext>
            </a:extLst>
          </p:cNvPr>
          <p:cNvSpPr/>
          <p:nvPr/>
        </p:nvSpPr>
        <p:spPr>
          <a:xfrm>
            <a:off x="1301274" y="7548420"/>
            <a:ext cx="1152366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Post-traumatic stress disorder (PTSD) is a disorder that can occur after experiencing a stressful or dangerous event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Long term stress can lead to issues in physical health such as the cardiovascular, immune, and digestive systems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Approximately one-third of parents of children in the ICU suffer from acute stress disorder symptoms, with up to 50% suffering from PTSD symptoms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Evidence supports screening parents of critically ill children early in the hospitalization to identify parents with warning signs of PTSD or depression.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B515D91-725E-1441-BE5D-1A09E6FBBE7D}"/>
              </a:ext>
            </a:extLst>
          </p:cNvPr>
          <p:cNvSpPr/>
          <p:nvPr/>
        </p:nvSpPr>
        <p:spPr>
          <a:xfrm>
            <a:off x="13223244" y="27411407"/>
            <a:ext cx="1764433" cy="1915123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 to PAS and caregiver resources</a:t>
            </a:r>
          </a:p>
        </p:txBody>
      </p:sp>
      <p:cxnSp>
        <p:nvCxnSpPr>
          <p:cNvPr id="17" name="Elbow Connector 16">
            <a:extLst>
              <a:ext uri="{FF2B5EF4-FFF2-40B4-BE49-F238E27FC236}">
                <a16:creationId xmlns:a16="http://schemas.microsoft.com/office/drawing/2014/main" id="{C0C8120A-F5CF-8E47-9D12-38517C8E02ED}"/>
              </a:ext>
            </a:extLst>
          </p:cNvPr>
          <p:cNvCxnSpPr>
            <a:cxnSpLocks/>
          </p:cNvCxnSpPr>
          <p:nvPr/>
        </p:nvCxnSpPr>
        <p:spPr>
          <a:xfrm rot="16200000" flipH="1">
            <a:off x="12387276" y="25678885"/>
            <a:ext cx="2283007" cy="1175681"/>
          </a:xfrm>
          <a:prstGeom prst="bentConnector3">
            <a:avLst>
              <a:gd name="adj1" fmla="val 411"/>
            </a:avLst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4" name="Text Box 167">
            <a:extLst>
              <a:ext uri="{FF2B5EF4-FFF2-40B4-BE49-F238E27FC236}">
                <a16:creationId xmlns:a16="http://schemas.microsoft.com/office/drawing/2014/main" id="{777DAB99-9F76-6C44-8C68-B3C111B86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66046" y="29496007"/>
            <a:ext cx="12039600" cy="83343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800" b="1" dirty="0">
                <a:solidFill>
                  <a:schemeClr val="bg1"/>
                </a:solidFill>
                <a:latin typeface="Arial Black"/>
                <a:cs typeface="Arial Black"/>
              </a:rPr>
              <a:t>Acknowledgments</a:t>
            </a:r>
          </a:p>
        </p:txBody>
      </p:sp>
      <p:sp>
        <p:nvSpPr>
          <p:cNvPr id="46" name="Text Box 167">
            <a:extLst>
              <a:ext uri="{FF2B5EF4-FFF2-40B4-BE49-F238E27FC236}">
                <a16:creationId xmlns:a16="http://schemas.microsoft.com/office/drawing/2014/main" id="{98F80E13-D2A0-7041-B168-385260357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45972" y="24514356"/>
            <a:ext cx="12039600" cy="83343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800" b="1" dirty="0">
                <a:solidFill>
                  <a:schemeClr val="bg1"/>
                </a:solidFill>
                <a:latin typeface="Arial Black"/>
                <a:cs typeface="Arial Black"/>
              </a:rPr>
              <a:t>References</a:t>
            </a:r>
          </a:p>
        </p:txBody>
      </p:sp>
      <p:sp>
        <p:nvSpPr>
          <p:cNvPr id="47" name="Text Box 152">
            <a:extLst>
              <a:ext uri="{FF2B5EF4-FFF2-40B4-BE49-F238E27FC236}">
                <a16:creationId xmlns:a16="http://schemas.microsoft.com/office/drawing/2014/main" id="{B31C98CD-396D-BE4E-8FF9-0B4500A5C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13644" y="30449477"/>
            <a:ext cx="12039600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28600" tIns="100584" rIns="228600" bIns="100584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000" dirty="0">
                <a:latin typeface="Arial"/>
                <a:cs typeface="Arial"/>
              </a:rPr>
              <a:t>Katherine Hoops, MD, MPH</a:t>
            </a:r>
          </a:p>
          <a:p>
            <a:pPr algn="ctr" eaLnBrk="1" hangingPunct="1"/>
            <a:r>
              <a:rPr lang="en-US" sz="3000" dirty="0">
                <a:latin typeface="Arial"/>
                <a:cs typeface="Arial"/>
              </a:rPr>
              <a:t>Sue Barker, SW</a:t>
            </a:r>
          </a:p>
        </p:txBody>
      </p:sp>
      <p:pic>
        <p:nvPicPr>
          <p:cNvPr id="35" name="Picture 34" descr="Qr code&#10;&#10;Description automatically generated">
            <a:extLst>
              <a:ext uri="{FF2B5EF4-FFF2-40B4-BE49-F238E27FC236}">
                <a16:creationId xmlns:a16="http://schemas.microsoft.com/office/drawing/2014/main" id="{C0E4BC78-DEE7-D54A-8BD4-4AA635B98E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526770" y="25577842"/>
            <a:ext cx="2813348" cy="3516685"/>
          </a:xfrm>
          <a:prstGeom prst="rect">
            <a:avLst/>
          </a:prstGeom>
        </p:spPr>
      </p:pic>
      <p:pic>
        <p:nvPicPr>
          <p:cNvPr id="39" name="Picture 38" descr="Qr code&#10;&#10;Description automatically generated">
            <a:extLst>
              <a:ext uri="{FF2B5EF4-FFF2-40B4-BE49-F238E27FC236}">
                <a16:creationId xmlns:a16="http://schemas.microsoft.com/office/drawing/2014/main" id="{97BE2C5C-FADE-284D-B946-327397DAE91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203171" y="29372207"/>
            <a:ext cx="1784506" cy="2283006"/>
          </a:xfrm>
          <a:prstGeom prst="rect">
            <a:avLst/>
          </a:prstGeom>
        </p:spPr>
      </p:pic>
      <p:pic>
        <p:nvPicPr>
          <p:cNvPr id="2" name="Audio Recording Mar 14, 2022 at 8:05:14 PM" descr="Audio Recording Mar 14, 2022 at 8:05:14 PM">
            <a:hlinkClick r:id="" action="ppaction://media"/>
            <a:extLst>
              <a:ext uri="{FF2B5EF4-FFF2-40B4-BE49-F238E27FC236}">
                <a16:creationId xmlns:a16="http://schemas.microsoft.com/office/drawing/2014/main" id="{35ED0B94-1F96-F242-859B-7E0B177790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1539200" y="16052800"/>
            <a:ext cx="812800" cy="812800"/>
          </a:xfrm>
          <a:prstGeom prst="rect">
            <a:avLst/>
          </a:prstGeom>
        </p:spPr>
      </p:pic>
      <p:pic>
        <p:nvPicPr>
          <p:cNvPr id="5" name="Audio Recording Mar 14, 2022 at 8-05-14 PM.mp3" descr="Audio Recording Mar 14, 2022 at 8-05-14 PM.mp3">
            <a:hlinkClick r:id="" action="ppaction://media"/>
            <a:extLst>
              <a:ext uri="{FF2B5EF4-FFF2-40B4-BE49-F238E27FC236}">
                <a16:creationId xmlns:a16="http://schemas.microsoft.com/office/drawing/2014/main" id="{22A5B51C-F1C8-FB72-038A-342AFB1C03F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785534" y="371344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84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79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680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Poster Option B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oster Option 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SON-Research-Poster-Temp-36x48-v1 2.potx</Template>
  <TotalTime>13882</TotalTime>
  <Words>737</Words>
  <Application>Microsoft Macintosh PowerPoint</Application>
  <PresentationFormat>Custom</PresentationFormat>
  <Paragraphs>80</Paragraphs>
  <Slides>1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Arial Black</vt:lpstr>
      <vt:lpstr>Calibri</vt:lpstr>
      <vt:lpstr>Calibri Light</vt:lpstr>
      <vt:lpstr>Forte</vt:lpstr>
      <vt:lpstr>Poster Option B</vt:lpstr>
      <vt:lpstr>Custom Design</vt:lpstr>
      <vt:lpstr>Poster Option C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Baffuto</dc:creator>
  <cp:lastModifiedBy>Jones, Taylor</cp:lastModifiedBy>
  <cp:revision>24</cp:revision>
  <dcterms:created xsi:type="dcterms:W3CDTF">2017-08-31T15:39:41Z</dcterms:created>
  <dcterms:modified xsi:type="dcterms:W3CDTF">2022-05-16T19:26:56Z</dcterms:modified>
</cp:coreProperties>
</file>