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</p:sldMasterIdLst>
  <p:notesMasterIdLst>
    <p:notesMasterId r:id="rId4"/>
  </p:notesMasterIdLst>
  <p:sldIdLst>
    <p:sldId id="262" r:id="rId3"/>
  </p:sldIdLst>
  <p:sldSz cx="43891200" cy="32918400"/>
  <p:notesSz cx="7315200" cy="96012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2F"/>
    <a:srgbClr val="FFCC66"/>
    <a:srgbClr val="FAA906"/>
    <a:srgbClr val="D6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 autoAdjust="0"/>
    <p:restoredTop sz="94663"/>
  </p:normalViewPr>
  <p:slideViewPr>
    <p:cSldViewPr snapToGrid="0" snapToObjects="1">
      <p:cViewPr varScale="1">
        <p:scale>
          <a:sx n="24" d="100"/>
          <a:sy n="24" d="100"/>
        </p:scale>
        <p:origin x="1960" y="24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mbcits-my.sharepoint.com/personal/nella425_umaryland_edu/Documents/SSP%20ABC%20Combine%20ru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lla\Documents\Grad%20School\14%20Spring%202022\NDNP813%20-%20DNP%20Eval%20and%20Dissemination\Safe%20Sleep%20Poster%20presentation\SSP%20eligibility%20combined%20ru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cap="small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b="1" cap="small" baseline="0" dirty="0"/>
              <a:t>SAFE SLEEP PRACTICES</a:t>
            </a:r>
          </a:p>
        </c:rich>
      </c:tx>
      <c:layout>
        <c:manualLayout>
          <c:xMode val="edge"/>
          <c:yMode val="edge"/>
          <c:x val="0.26412239975721519"/>
          <c:y val="2.3026504619010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cap="small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1970650238036"/>
          <c:y val="0.1016384889329084"/>
          <c:w val="0.81849798419175823"/>
          <c:h val="0.45909287756134876"/>
        </c:manualLayout>
      </c:layout>
      <c:scatterChart>
        <c:scatterStyle val="lineMarker"/>
        <c:varyColors val="0"/>
        <c:ser>
          <c:idx val="0"/>
          <c:order val="0"/>
          <c:tx>
            <c:v>Overall SSP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7620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9</c:v>
                </c:pt>
                <c:pt idx="2">
                  <c:v>17</c:v>
                </c:pt>
                <c:pt idx="3">
                  <c:v>40</c:v>
                </c:pt>
                <c:pt idx="4">
                  <c:v>0</c:v>
                </c:pt>
                <c:pt idx="5">
                  <c:v>43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50</c:v>
                </c:pt>
                <c:pt idx="11">
                  <c:v>0</c:v>
                </c:pt>
                <c:pt idx="12">
                  <c:v>50</c:v>
                </c:pt>
                <c:pt idx="13">
                  <c:v>50</c:v>
                </c:pt>
                <c:pt idx="14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9B-4C0C-B66B-3402424C0792}"/>
            </c:ext>
          </c:extLst>
        </c:ser>
        <c:ser>
          <c:idx val="1"/>
          <c:order val="1"/>
          <c:tx>
            <c:v>Sleeping Alone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60000"/>
                  </a:schemeClr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accent4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Sheet1!$D$2:$D$16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Sheet1!$E$2:$E$16</c:f>
              <c:numCache>
                <c:formatCode>General</c:formatCode>
                <c:ptCount val="15"/>
                <c:pt idx="0">
                  <c:v>14</c:v>
                </c:pt>
                <c:pt idx="1">
                  <c:v>7</c:v>
                </c:pt>
                <c:pt idx="2">
                  <c:v>14</c:v>
                </c:pt>
                <c:pt idx="3">
                  <c:v>40</c:v>
                </c:pt>
                <c:pt idx="4">
                  <c:v>67</c:v>
                </c:pt>
                <c:pt idx="5">
                  <c:v>32</c:v>
                </c:pt>
                <c:pt idx="6">
                  <c:v>13</c:v>
                </c:pt>
                <c:pt idx="7">
                  <c:v>33</c:v>
                </c:pt>
                <c:pt idx="8">
                  <c:v>42</c:v>
                </c:pt>
                <c:pt idx="9">
                  <c:v>26</c:v>
                </c:pt>
                <c:pt idx="10">
                  <c:v>26</c:v>
                </c:pt>
                <c:pt idx="11">
                  <c:v>83</c:v>
                </c:pt>
                <c:pt idx="12">
                  <c:v>39</c:v>
                </c:pt>
                <c:pt idx="13">
                  <c:v>67</c:v>
                </c:pt>
                <c:pt idx="14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9B-4C0C-B66B-3402424C0792}"/>
            </c:ext>
          </c:extLst>
        </c:ser>
        <c:ser>
          <c:idx val="2"/>
          <c:order val="2"/>
          <c:tx>
            <c:v>Sleeping Supine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Sheet1!$G$2:$G$16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Sheet1!$H$2:$H$16</c:f>
              <c:numCache>
                <c:formatCode>General</c:formatCode>
                <c:ptCount val="15"/>
                <c:pt idx="0">
                  <c:v>50</c:v>
                </c:pt>
                <c:pt idx="1">
                  <c:v>43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100</c:v>
                </c:pt>
                <c:pt idx="6">
                  <c:v>67</c:v>
                </c:pt>
                <c:pt idx="7">
                  <c:v>0</c:v>
                </c:pt>
                <c:pt idx="8">
                  <c:v>0</c:v>
                </c:pt>
                <c:pt idx="9">
                  <c:v>25</c:v>
                </c:pt>
                <c:pt idx="10">
                  <c:v>75</c:v>
                </c:pt>
                <c:pt idx="11">
                  <c:v>0</c:v>
                </c:pt>
                <c:pt idx="12">
                  <c:v>80</c:v>
                </c:pt>
                <c:pt idx="13">
                  <c:v>100</c:v>
                </c:pt>
                <c:pt idx="14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D9B-4C0C-B66B-3402424C0792}"/>
            </c:ext>
          </c:extLst>
        </c:ser>
        <c:ser>
          <c:idx val="3"/>
          <c:order val="3"/>
          <c:tx>
            <c:v>Sleeping in a Crib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60000"/>
                    <a:alpha val="60000"/>
                  </a:schemeClr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Sheet1!$J$2:$J$16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Sheet1!$K$2:$K$16</c:f>
              <c:numCache>
                <c:formatCode>General</c:formatCode>
                <c:ptCount val="15"/>
                <c:pt idx="0">
                  <c:v>100</c:v>
                </c:pt>
                <c:pt idx="1">
                  <c:v>81</c:v>
                </c:pt>
                <c:pt idx="2">
                  <c:v>83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80</c:v>
                </c:pt>
                <c:pt idx="7">
                  <c:v>100</c:v>
                </c:pt>
                <c:pt idx="8">
                  <c:v>100</c:v>
                </c:pt>
                <c:pt idx="9">
                  <c:v>88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D9B-4C0C-B66B-3402424C0792}"/>
            </c:ext>
          </c:extLst>
        </c:ser>
        <c:ser>
          <c:idx val="4"/>
          <c:order val="4"/>
          <c:tx>
            <c:v>Safely Swaddled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50000"/>
                </a:schemeClr>
              </a:solidFill>
              <a:ln w="38100">
                <a:solidFill>
                  <a:schemeClr val="accent4">
                    <a:lumMod val="60000"/>
                    <a:alpha val="60000"/>
                  </a:schemeClr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bg2">
                    <a:lumMod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Sheet1!$M$2:$M$16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Sheet1!$N$2:$N$16</c:f>
              <c:numCache>
                <c:formatCode>General</c:formatCode>
                <c:ptCount val="15"/>
                <c:pt idx="0">
                  <c:v>75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  <c:pt idx="4">
                  <c:v>33</c:v>
                </c:pt>
                <c:pt idx="5">
                  <c:v>100</c:v>
                </c:pt>
                <c:pt idx="6">
                  <c:v>100</c:v>
                </c:pt>
                <c:pt idx="7">
                  <c:v>67</c:v>
                </c:pt>
                <c:pt idx="9">
                  <c:v>80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D9B-4C0C-B66B-3402424C0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463280"/>
        <c:axId val="689469184"/>
      </c:scatterChart>
      <c:valAx>
        <c:axId val="68946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</a:rPr>
                  <a:t>IMPLEMENTATION PHASE (WEEKS)</a:t>
                </a:r>
              </a:p>
            </c:rich>
          </c:tx>
          <c:layout>
            <c:manualLayout>
              <c:xMode val="edge"/>
              <c:yMode val="edge"/>
              <c:x val="0.26040312620064116"/>
              <c:y val="0.70411031938357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469184"/>
        <c:crosses val="autoZero"/>
        <c:crossBetween val="midCat"/>
      </c:valAx>
      <c:valAx>
        <c:axId val="68946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</a:rPr>
                  <a:t>Infants Practicing SSP (%)</a:t>
                </a:r>
              </a:p>
            </c:rich>
          </c:tx>
          <c:layout>
            <c:manualLayout>
              <c:xMode val="edge"/>
              <c:yMode val="edge"/>
              <c:x val="2.3596660743652687E-2"/>
              <c:y val="0.10904333490105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463280"/>
        <c:crosses val="autoZero"/>
        <c:crossBetween val="midCat"/>
      </c:valAx>
      <c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57150">
      <a:solidFill>
        <a:srgbClr val="C00000"/>
      </a:solidFill>
    </a:ln>
    <a:effectLst/>
  </c:spPr>
  <c:txPr>
    <a:bodyPr/>
    <a:lstStyle/>
    <a:p>
      <a:pPr>
        <a:defRPr sz="3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8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SCREENING FOR SSP ELIGIBLITY</a:t>
            </a:r>
          </a:p>
        </c:rich>
      </c:tx>
      <c:layout>
        <c:manualLayout>
          <c:xMode val="edge"/>
          <c:yMode val="edge"/>
          <c:x val="0.19270618409984386"/>
          <c:y val="2.3833041808494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8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1125413379056"/>
          <c:y val="9.3732875793824111E-2"/>
          <c:w val="0.82967014508357162"/>
          <c:h val="0.45070390577057756"/>
        </c:manualLayout>
      </c:layout>
      <c:scatterChart>
        <c:scatterStyle val="lineMarker"/>
        <c:varyColors val="0"/>
        <c:ser>
          <c:idx val="0"/>
          <c:order val="0"/>
          <c:tx>
            <c:v>Infants Screened for SSP</c:v>
          </c:tx>
          <c:spPr>
            <a:ln w="25400" cap="rnd">
              <a:noFill/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44450" cap="flat">
                <a:solidFill>
                  <a:schemeClr val="accent1">
                    <a:alpha val="60000"/>
                  </a:schemeClr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trendline>
            <c:spPr>
              <a:ln w="571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4">
                  <c:v>75</c:v>
                </c:pt>
                <c:pt idx="5">
                  <c:v>95</c:v>
                </c:pt>
                <c:pt idx="6">
                  <c:v>100</c:v>
                </c:pt>
                <c:pt idx="7">
                  <c:v>90</c:v>
                </c:pt>
                <c:pt idx="8">
                  <c:v>92</c:v>
                </c:pt>
                <c:pt idx="9">
                  <c:v>91</c:v>
                </c:pt>
                <c:pt idx="10">
                  <c:v>100</c:v>
                </c:pt>
                <c:pt idx="11">
                  <c:v>86</c:v>
                </c:pt>
                <c:pt idx="12">
                  <c:v>95</c:v>
                </c:pt>
                <c:pt idx="13">
                  <c:v>89</c:v>
                </c:pt>
                <c:pt idx="14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EC-4284-B973-1CE7E1E1DA6F}"/>
            </c:ext>
          </c:extLst>
        </c:ser>
        <c:ser>
          <c:idx val="1"/>
          <c:order val="1"/>
          <c:tx>
            <c:v>Infants Eligible for SSP</c:v>
          </c:tx>
          <c:spPr>
            <a:ln w="25400" cap="rnd">
              <a:noFill/>
              <a:round/>
            </a:ln>
            <a:effectLst>
              <a:outerShdw blurRad="44450" dist="25400" dir="2700000" sx="200000" sy="200000" algn="br" rotWithShape="0">
                <a:srgbClr val="C00000">
                  <a:alpha val="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38100" cap="flat">
                <a:solidFill>
                  <a:schemeClr val="accent2">
                    <a:alpha val="60000"/>
                  </a:schemeClr>
                </a:solidFill>
                <a:round/>
              </a:ln>
              <a:effectLst>
                <a:outerShdw blurRad="44450" dist="25400" dir="2700000" sx="200000" sy="200000" algn="br" rotWithShape="0">
                  <a:srgbClr val="C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Pt>
            <c:idx val="8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 w="44450" cap="flat">
                  <a:solidFill>
                    <a:schemeClr val="accent2">
                      <a:alpha val="60000"/>
                    </a:schemeClr>
                  </a:solidFill>
                  <a:round/>
                </a:ln>
                <a:effectLst>
                  <a:outerShdw blurRad="44450" dist="25400" dir="2700000" sx="200000" sy="200000" algn="br" rotWithShape="0">
                    <a:srgbClr val="C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093-4134-95C7-4A6C63214D6E}"/>
              </c:ext>
            </c:extLst>
          </c:dPt>
          <c:dPt>
            <c:idx val="13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 w="44450" cap="flat">
                  <a:solidFill>
                    <a:schemeClr val="accent2">
                      <a:alpha val="60000"/>
                    </a:schemeClr>
                  </a:solidFill>
                  <a:round/>
                </a:ln>
                <a:effectLst>
                  <a:outerShdw blurRad="44450" dist="25400" dir="2700000" sx="200000" sy="200000" algn="br" rotWithShape="0">
                    <a:srgbClr val="C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093-4134-95C7-4A6C63214D6E}"/>
              </c:ext>
            </c:extLst>
          </c:dPt>
          <c:trendline>
            <c:spPr>
              <a:ln w="571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Sheet1!$D$2:$D$16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Sheet1!$E$2:$E$16</c:f>
              <c:numCache>
                <c:formatCode>General</c:formatCode>
                <c:ptCount val="15"/>
                <c:pt idx="0">
                  <c:v>57</c:v>
                </c:pt>
                <c:pt idx="1">
                  <c:v>79</c:v>
                </c:pt>
                <c:pt idx="2">
                  <c:v>43</c:v>
                </c:pt>
                <c:pt idx="3">
                  <c:v>30</c:v>
                </c:pt>
                <c:pt idx="4">
                  <c:v>38</c:v>
                </c:pt>
                <c:pt idx="5">
                  <c:v>78</c:v>
                </c:pt>
                <c:pt idx="6">
                  <c:v>38</c:v>
                </c:pt>
                <c:pt idx="7">
                  <c:v>27</c:v>
                </c:pt>
                <c:pt idx="8">
                  <c:v>8</c:v>
                </c:pt>
                <c:pt idx="9">
                  <c:v>35</c:v>
                </c:pt>
                <c:pt idx="10">
                  <c:v>21</c:v>
                </c:pt>
                <c:pt idx="11">
                  <c:v>29</c:v>
                </c:pt>
                <c:pt idx="12">
                  <c:v>26</c:v>
                </c:pt>
                <c:pt idx="13">
                  <c:v>11</c:v>
                </c:pt>
                <c:pt idx="1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EC-4284-B973-1CE7E1E1D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161600"/>
        <c:axId val="790161272"/>
      </c:scatterChart>
      <c:valAx>
        <c:axId val="790161600"/>
        <c:scaling>
          <c:orientation val="minMax"/>
        </c:scaling>
        <c:delete val="0"/>
        <c:axPos val="b"/>
        <c:majorGridlines>
          <c:spPr>
            <a:ln w="571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</a:rPr>
                  <a:t>IMPLEMENTATION PHASE (WEEKS)</a:t>
                </a:r>
              </a:p>
            </c:rich>
          </c:tx>
          <c:layout>
            <c:manualLayout>
              <c:xMode val="edge"/>
              <c:yMode val="edge"/>
              <c:x val="0.25477926168641496"/>
              <c:y val="0.68036653013835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85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0161272"/>
        <c:crosses val="autoZero"/>
        <c:crossBetween val="midCat"/>
      </c:valAx>
      <c:valAx>
        <c:axId val="79016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</a:rPr>
                  <a:t>INFANTS IN THE PICU (%)</a:t>
                </a:r>
              </a:p>
            </c:rich>
          </c:tx>
          <c:layout>
            <c:manualLayout>
              <c:xMode val="edge"/>
              <c:yMode val="edge"/>
              <c:x val="2.2799496412070377E-2"/>
              <c:y val="0.16726850285358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0161600"/>
        <c:crosses val="autoZero"/>
        <c:crossBetween val="midCat"/>
      </c:valAx>
      <c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57150">
      <a:solidFill>
        <a:srgbClr val="C00000"/>
      </a:solidFill>
    </a:ln>
    <a:effectLst/>
  </c:spPr>
  <c:txPr>
    <a:bodyPr/>
    <a:lstStyle/>
    <a:p>
      <a:pPr>
        <a:defRPr sz="3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0.09662</cdr:x>
      <cdr:y>0.64951</cdr:y>
    </cdr:from>
    <cdr:to>
      <cdr:x>0.37366</cdr:x>
      <cdr:y>0.69503</cdr:y>
    </cdr:to>
    <cdr:sp macro="" textlink="">
      <cdr:nvSpPr>
        <cdr:cNvPr id="3" name="TextBox 31">
          <a:extLst xmlns:a="http://schemas.openxmlformats.org/drawingml/2006/main">
            <a:ext uri="{FF2B5EF4-FFF2-40B4-BE49-F238E27FC236}">
              <a16:creationId xmlns:a16="http://schemas.microsoft.com/office/drawing/2014/main" id="{A8020CCA-1041-4B6E-9EE6-76ACE75A8BBD}"/>
            </a:ext>
          </a:extLst>
        </cdr:cNvPr>
        <cdr:cNvSpPr txBox="1"/>
      </cdr:nvSpPr>
      <cdr:spPr>
        <a:xfrm xmlns:a="http://schemas.openxmlformats.org/drawingml/2006/main">
          <a:off x="1199287" y="7026568"/>
          <a:ext cx="3438798" cy="4924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19456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38912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58368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77824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97280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316736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536192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755648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Pre-Implementation</a:t>
          </a:r>
        </a:p>
      </cdr:txBody>
    </cdr:sp>
  </cdr:relSizeAnchor>
  <cdr:relSizeAnchor xmlns:cdr="http://schemas.openxmlformats.org/drawingml/2006/chartDrawing">
    <cdr:from>
      <cdr:x>0.4869</cdr:x>
      <cdr:y>0.64595</cdr:y>
    </cdr:from>
    <cdr:to>
      <cdr:x>0.8052</cdr:x>
      <cdr:y>0.69147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925037BD-1E19-47E4-8F8E-CE3F2E3972C6}"/>
            </a:ext>
          </a:extLst>
        </cdr:cNvPr>
        <cdr:cNvSpPr txBox="1"/>
      </cdr:nvSpPr>
      <cdr:spPr>
        <a:xfrm xmlns:a="http://schemas.openxmlformats.org/drawingml/2006/main">
          <a:off x="6043666" y="6988041"/>
          <a:ext cx="3950943" cy="4924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19456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38912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58368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77824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97280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316736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536192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7556480" algn="l" defTabSz="2194560" rtl="0" eaLnBrk="1" latinLnBrk="0" hangingPunct="1">
            <a:defRPr sz="8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cdr:txBody>
    </cdr:sp>
  </cdr:relSizeAnchor>
  <cdr:relSizeAnchor xmlns:cdr="http://schemas.openxmlformats.org/drawingml/2006/chartDrawing">
    <cdr:from>
      <cdr:x>0.13634</cdr:x>
      <cdr:y>0.61459</cdr:y>
    </cdr:from>
    <cdr:to>
      <cdr:x>0.28914</cdr:x>
      <cdr:y>0.64538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B2268AEF-0CC0-4CEF-A7E0-3F7A89464AD5}"/>
            </a:ext>
          </a:extLst>
        </cdr:cNvPr>
        <cdr:cNvSpPr/>
      </cdr:nvSpPr>
      <cdr:spPr bwMode="auto">
        <a:xfrm xmlns:a="http://schemas.openxmlformats.org/drawingml/2006/main" rot="5400000">
          <a:off x="2474146" y="5867049"/>
          <a:ext cx="333066" cy="1896620"/>
        </a:xfrm>
        <a:prstGeom xmlns:a="http://schemas.openxmlformats.org/drawingml/2006/main" prst="rightBrace">
          <a:avLst>
            <a:gd name="adj1" fmla="val 116304"/>
            <a:gd name="adj2" fmla="val 50000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0.33571</cdr:x>
      <cdr:y>0.61296</cdr:y>
    </cdr:from>
    <cdr:to>
      <cdr:x>0.95649</cdr:x>
      <cdr:y>0.64703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CD3E0EAD-B196-43F3-9B67-724C05D9E5E8}"/>
            </a:ext>
          </a:extLst>
        </cdr:cNvPr>
        <cdr:cNvSpPr/>
      </cdr:nvSpPr>
      <cdr:spPr bwMode="auto">
        <a:xfrm xmlns:a="http://schemas.openxmlformats.org/drawingml/2006/main" rot="5400000">
          <a:off x="7835517" y="2962741"/>
          <a:ext cx="368635" cy="7705465"/>
        </a:xfrm>
        <a:prstGeom xmlns:a="http://schemas.openxmlformats.org/drawingml/2006/main" prst="rightBrace">
          <a:avLst>
            <a:gd name="adj1" fmla="val 116304"/>
            <a:gd name="adj2" fmla="val 51458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0.3277</cdr:x>
      <cdr:y>0.5903</cdr:y>
    </cdr:from>
    <cdr:to>
      <cdr:x>0.95641</cdr:x>
      <cdr:y>0.63774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846B7FD5-228D-495A-B7ED-26B88A0AA439}"/>
            </a:ext>
          </a:extLst>
        </cdr:cNvPr>
        <cdr:cNvSpPr/>
      </cdr:nvSpPr>
      <cdr:spPr bwMode="auto">
        <a:xfrm xmlns:a="http://schemas.openxmlformats.org/drawingml/2006/main" rot="5400000">
          <a:off x="7692734" y="3263837"/>
          <a:ext cx="553637" cy="7803950"/>
        </a:xfrm>
        <a:prstGeom xmlns:a="http://schemas.openxmlformats.org/drawingml/2006/main" prst="rightBrace">
          <a:avLst>
            <a:gd name="adj1" fmla="val 116304"/>
            <a:gd name="adj2" fmla="val 51458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0.15356</cdr:x>
      <cdr:y>0.60214</cdr:y>
    </cdr:from>
    <cdr:to>
      <cdr:x>0.29448</cdr:x>
      <cdr:y>0.63118</cdr:y>
    </cdr:to>
    <cdr:sp macro="" textlink="">
      <cdr:nvSpPr>
        <cdr:cNvPr id="8" name="Right Brace 7">
          <a:extLst xmlns:a="http://schemas.openxmlformats.org/drawingml/2006/main">
            <a:ext uri="{FF2B5EF4-FFF2-40B4-BE49-F238E27FC236}">
              <a16:creationId xmlns:a16="http://schemas.microsoft.com/office/drawing/2014/main" id="{BD239308-12C3-4362-A2E4-A18C647AA40A}"/>
            </a:ext>
          </a:extLst>
        </cdr:cNvPr>
        <cdr:cNvSpPr/>
      </cdr:nvSpPr>
      <cdr:spPr bwMode="auto">
        <a:xfrm xmlns:a="http://schemas.openxmlformats.org/drawingml/2006/main" rot="5400000">
          <a:off x="2624538" y="5756628"/>
          <a:ext cx="312311" cy="1749218"/>
        </a:xfrm>
        <a:prstGeom xmlns:a="http://schemas.openxmlformats.org/drawingml/2006/main" prst="rightBrace">
          <a:avLst>
            <a:gd name="adj1" fmla="val 116304"/>
            <a:gd name="adj2" fmla="val 50000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F1F549-98A6-45B7-8C10-A7CED1F81AE9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060516-7941-489A-AA1D-0F41A28EE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0516-7941-489A-AA1D-0F41A28EE6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261A2E64-8814-41B5-A8BB-486C84F2CFE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319" y="26708350"/>
            <a:ext cx="2472363" cy="2574980"/>
          </a:xfrm>
          <a:prstGeom prst="rect">
            <a:avLst/>
          </a:prstGeom>
        </p:spPr>
      </p:pic>
      <p:sp>
        <p:nvSpPr>
          <p:cNvPr id="4" name="Text Box 156"/>
          <p:cNvSpPr txBox="1">
            <a:spLocks noChangeArrowheads="1"/>
          </p:cNvSpPr>
          <p:nvPr/>
        </p:nvSpPr>
        <p:spPr bwMode="auto">
          <a:xfrm>
            <a:off x="3409950" y="45068"/>
            <a:ext cx="40286246" cy="58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800" dirty="0">
                <a:solidFill>
                  <a:schemeClr val="bg1"/>
                </a:solidFill>
                <a:latin typeface="Arial Black"/>
                <a:cs typeface="Arial Black"/>
              </a:rPr>
              <a:t>Improving Safe Sleep Practices in a</a:t>
            </a:r>
          </a:p>
          <a:p>
            <a:pPr algn="r" eaLnBrk="1" hangingPunct="1"/>
            <a:r>
              <a:rPr lang="en-US" sz="8800" dirty="0">
                <a:solidFill>
                  <a:schemeClr val="bg1"/>
                </a:solidFill>
                <a:latin typeface="Arial Black"/>
                <a:cs typeface="Arial Black"/>
              </a:rPr>
              <a:t>Pediatric Intensive Care Unit</a:t>
            </a:r>
          </a:p>
          <a:p>
            <a:pPr algn="r" eaLnBrk="1" hangingPunct="1"/>
            <a:r>
              <a:rPr lang="en-US" sz="5400" b="0" i="0" dirty="0">
                <a:solidFill>
                  <a:schemeClr val="bg1"/>
                </a:solidFill>
                <a:latin typeface="Arial"/>
                <a:cs typeface="Arial"/>
              </a:rPr>
              <a:t>Marinela Babich, BSN, RN, CCRN</a:t>
            </a:r>
            <a:br>
              <a:rPr lang="en-US" sz="5400" b="0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b="0" i="0" dirty="0">
                <a:solidFill>
                  <a:schemeClr val="bg1"/>
                </a:solidFill>
                <a:latin typeface="Arial"/>
                <a:cs typeface="Arial"/>
              </a:rPr>
              <a:t>Shari Simone, DNP, CPNP-AC,FAANP, FCCM, FAAN</a:t>
            </a:r>
          </a:p>
          <a:p>
            <a:pPr algn="r" eaLnBrk="1" hangingPunct="1"/>
            <a:r>
              <a:rPr lang="en-US" sz="5400" b="0" i="0" dirty="0">
                <a:solidFill>
                  <a:schemeClr val="bg1"/>
                </a:solidFill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-207365" y="6983874"/>
            <a:ext cx="13545569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 Infant Death Syndrome (SIDS) is the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cause of infant mortality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US. 3500 infants die due to sleep-related deaths every year</a:t>
            </a:r>
            <a:endParaRPr lang="en-US" sz="3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SIDS rate in Baltimore City from 2015-2017 was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127.5 per 100,000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live births compared to the national average of 37.5</a:t>
            </a:r>
            <a:endParaRPr lang="en-US" sz="3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sleep practices (SSP) are recommended in inpatient units</a:t>
            </a:r>
            <a:endParaRPr lang="en-US" sz="3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40% 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infants were found to be in a safe sleep environment in a Pediatric Intensive 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Unit (PICU)</a:t>
            </a:r>
          </a:p>
          <a:p>
            <a:pPr marL="914400" marR="0" lvl="1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in the hospital mean: </a:t>
            </a:r>
          </a:p>
        </p:txBody>
      </p:sp>
      <p:sp>
        <p:nvSpPr>
          <p:cNvPr id="6" name="Text Box 162"/>
          <p:cNvSpPr txBox="1">
            <a:spLocks noChangeArrowheads="1"/>
          </p:cNvSpPr>
          <p:nvPr/>
        </p:nvSpPr>
        <p:spPr bwMode="auto">
          <a:xfrm>
            <a:off x="400776" y="5986089"/>
            <a:ext cx="12344400" cy="859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7" name="Text Box 161"/>
          <p:cNvSpPr txBox="1">
            <a:spLocks noChangeArrowheads="1"/>
          </p:cNvSpPr>
          <p:nvPr/>
        </p:nvSpPr>
        <p:spPr bwMode="auto">
          <a:xfrm>
            <a:off x="182130" y="17811755"/>
            <a:ext cx="12766581" cy="52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 goals: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infants will be screened for safe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leep eligibility</a:t>
            </a: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 will implement SSP for eligible infants</a:t>
            </a: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caregivers of eligible infants will receive education before discharge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goals:</a:t>
            </a:r>
          </a:p>
          <a:p>
            <a:pPr marL="1314450" lvl="2" indent="-457200"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will be the standard of care for eligible infants</a:t>
            </a:r>
          </a:p>
          <a:p>
            <a:pPr marL="1314450" lvl="2" indent="-457200"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Infants discharged from the PICU will not suffer from sleep-related deaths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326214" y="15501251"/>
            <a:ext cx="12344400" cy="859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and Goals</a:t>
            </a:r>
          </a:p>
        </p:txBody>
      </p:sp>
      <p:sp>
        <p:nvSpPr>
          <p:cNvPr id="9" name="Text Box 164"/>
          <p:cNvSpPr txBox="1">
            <a:spLocks noChangeArrowheads="1"/>
          </p:cNvSpPr>
          <p:nvPr/>
        </p:nvSpPr>
        <p:spPr bwMode="auto">
          <a:xfrm>
            <a:off x="13943197" y="5988040"/>
            <a:ext cx="158496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30432776" y="6967189"/>
            <a:ext cx="13143198" cy="81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SSP improved 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Screening, documentation, and designated storage contributed to improved adherence 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were hesitant to practice SSP due to aspiration risks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Adherence improved after guidelines were modified to exclude post-cardiac surgery patients and those with increased aspiration risks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non-nursing champion helped improve caregiver education</a:t>
            </a:r>
          </a:p>
          <a:p>
            <a:pPr marL="457200" marR="0" lvl="1" indent="0">
              <a:spcBef>
                <a:spcPts val="800"/>
              </a:spcBef>
              <a:spcAft>
                <a:spcPts val="0"/>
              </a:spcAft>
            </a:pPr>
            <a:r>
              <a:rPr lang="en-US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Barriers and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in the launch of EHR interventions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climate due to COVID-19</a:t>
            </a: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 specific to population and setting</a:t>
            </a: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information on patient demographic (patient diagnosis, age), items left in crib, or reason to nonadherence to SSP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measurement of long-term patient outcomes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66"/>
          <p:cNvSpPr txBox="1">
            <a:spLocks noChangeArrowheads="1"/>
          </p:cNvSpPr>
          <p:nvPr/>
        </p:nvSpPr>
        <p:spPr bwMode="auto">
          <a:xfrm>
            <a:off x="31048582" y="5934940"/>
            <a:ext cx="123444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14" name="Text Box 167"/>
          <p:cNvSpPr txBox="1">
            <a:spLocks noChangeArrowheads="1"/>
          </p:cNvSpPr>
          <p:nvPr/>
        </p:nvSpPr>
        <p:spPr bwMode="auto">
          <a:xfrm>
            <a:off x="31197820" y="24128411"/>
            <a:ext cx="123444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15" name="Text Box 161"/>
          <p:cNvSpPr txBox="1">
            <a:spLocks noChangeArrowheads="1"/>
          </p:cNvSpPr>
          <p:nvPr/>
        </p:nvSpPr>
        <p:spPr bwMode="auto">
          <a:xfrm>
            <a:off x="-59584" y="23988470"/>
            <a:ext cx="13545568" cy="805143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 and Population</a:t>
            </a:r>
          </a:p>
          <a:p>
            <a:pPr marL="1314450" lvl="2" indent="-457200"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19-bed PICU, infants &lt;1 year old eligible for SSP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weeks of baseline data and twelve weeks of implementation data collected via: </a:t>
            </a:r>
          </a:p>
          <a:p>
            <a:pPr marL="2286000" lvl="4" indent="-457200">
              <a:buFont typeface="Courier New" panose="02070309020205020404" pitchFamily="49" charset="0"/>
              <a:buChar char="o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reviews </a:t>
            </a:r>
          </a:p>
          <a:p>
            <a:pPr marL="2286000" lvl="4" indent="-457200">
              <a:buFont typeface="Courier New" panose="02070309020205020404" pitchFamily="49" charset="0"/>
              <a:buChar char="o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 audits </a:t>
            </a:r>
            <a:endParaRPr lang="en-US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Tactics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e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ducation module and quiz 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of Safe Sleep Guidelines and Algorithm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 of infants for SSP eligibility every 12 hours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Best Practice Advisory reminder for SSP orders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of SSP on electronic health record (EHR)</a:t>
            </a: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storage space for patient care items 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rooms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of project updates with stakeholders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64"/>
          <p:cNvSpPr txBox="1">
            <a:spLocks noChangeArrowheads="1"/>
          </p:cNvSpPr>
          <p:nvPr/>
        </p:nvSpPr>
        <p:spPr bwMode="auto">
          <a:xfrm>
            <a:off x="326213" y="23053575"/>
            <a:ext cx="123444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18" name="Text Box 152"/>
          <p:cNvSpPr txBox="1">
            <a:spLocks noChangeArrowheads="1"/>
          </p:cNvSpPr>
          <p:nvPr/>
        </p:nvSpPr>
        <p:spPr bwMode="auto">
          <a:xfrm>
            <a:off x="30931370" y="29961729"/>
            <a:ext cx="120396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>
              <a:spcBef>
                <a:spcPts val="0"/>
              </a:spcBef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Arrington, MSN, RN, CNL</a:t>
            </a:r>
          </a:p>
          <a:p>
            <a:pPr marL="457200" marR="0" lvl="1" indent="0">
              <a:spcBef>
                <a:spcPts val="0"/>
              </a:spcBef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Jodie Austin, 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BSN, RN, SCNII</a:t>
            </a:r>
          </a:p>
          <a:p>
            <a:pPr marL="457200" marR="0" lvl="1" indent="0">
              <a:spcBef>
                <a:spcPts val="0"/>
              </a:spcBef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Jo </a:t>
            </a:r>
            <a:r>
              <a:rPr lang="en-US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Simke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MS, BSN, RN,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67"/>
          <p:cNvSpPr txBox="1">
            <a:spLocks noChangeArrowheads="1"/>
          </p:cNvSpPr>
          <p:nvPr/>
        </p:nvSpPr>
        <p:spPr bwMode="auto">
          <a:xfrm>
            <a:off x="31183658" y="28967861"/>
            <a:ext cx="123444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Acknowledgements</a:t>
            </a:r>
          </a:p>
        </p:txBody>
      </p:sp>
      <p:sp>
        <p:nvSpPr>
          <p:cNvPr id="21" name="Text Box 156"/>
          <p:cNvSpPr txBox="1">
            <a:spLocks noChangeArrowheads="1"/>
          </p:cNvSpPr>
          <p:nvPr/>
        </p:nvSpPr>
        <p:spPr bwMode="auto">
          <a:xfrm>
            <a:off x="13485984" y="6983500"/>
            <a:ext cx="16727316" cy="28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eligibility screening was done on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91% 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randomly audited records (n=224) 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15 weeks, a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median of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were eligible 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SSP (n=71)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a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dherence to SSP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increased from a pre-intervention of 25% to a</a:t>
            </a:r>
            <a:b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post-intervention of 100%. 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 of video education for caregivers improved from 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 to 80%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66">
            <a:extLst>
              <a:ext uri="{FF2B5EF4-FFF2-40B4-BE49-F238E27FC236}">
                <a16:creationId xmlns:a16="http://schemas.microsoft.com/office/drawing/2014/main" id="{57AABA46-D32A-4682-8EA3-16168472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0586" y="15367927"/>
            <a:ext cx="12344400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chemeClr val="bg1"/>
                </a:solidFill>
                <a:latin typeface="Arial Black"/>
                <a:cs typeface="Arial Black"/>
              </a:rPr>
              <a:t>Conclusions</a:t>
            </a:r>
          </a:p>
        </p:txBody>
      </p:sp>
      <p:sp>
        <p:nvSpPr>
          <p:cNvPr id="22" name="Text Box 152">
            <a:extLst>
              <a:ext uri="{FF2B5EF4-FFF2-40B4-BE49-F238E27FC236}">
                <a16:creationId xmlns:a16="http://schemas.microsoft.com/office/drawing/2014/main" id="{BB8553AE-1C21-4684-B291-627D9DE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6213" y="17763680"/>
            <a:ext cx="12813566" cy="606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Implications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SSP in hospitals can help decrease sleep-related deaths in the community</a:t>
            </a:r>
            <a:endParaRPr lang="en-US" sz="3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goals include further improvement of caregiver education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online education module for all onboarding staff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screening and documentation on EHR every shift</a:t>
            </a:r>
          </a:p>
          <a:p>
            <a:pPr marL="1371600" marR="0" lvl="2" indent="-457200"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PICU Safe Sleep Committee and hospital-wide work group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47">
            <a:extLst>
              <a:ext uri="{FF2B5EF4-FFF2-40B4-BE49-F238E27FC236}">
                <a16:creationId xmlns:a16="http://schemas.microsoft.com/office/drawing/2014/main" id="{DABB2C4F-4B39-475A-9382-2F7786A0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4" y="16534490"/>
            <a:ext cx="11887200" cy="1249573"/>
          </a:xfrm>
          <a:prstGeom prst="rect">
            <a:avLst/>
          </a:prstGeom>
          <a:solidFill>
            <a:srgbClr val="FFCC66"/>
          </a:solidFill>
          <a:ln w="57150">
            <a:solidFill>
              <a:srgbClr val="D6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4300" marR="0" lvl="1" indent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Statement: 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redesign the implementation of SSP and to evaluate the effec</a:t>
            </a:r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tiveness of the interventions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52">
            <a:extLst>
              <a:ext uri="{FF2B5EF4-FFF2-40B4-BE49-F238E27FC236}">
                <a16:creationId xmlns:a16="http://schemas.microsoft.com/office/drawing/2014/main" id="{619AADCA-D949-4C7A-A2BE-5E2E0187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9362" y="16382675"/>
            <a:ext cx="11887200" cy="1249573"/>
          </a:xfrm>
          <a:prstGeom prst="rect">
            <a:avLst/>
          </a:prstGeom>
          <a:solidFill>
            <a:srgbClr val="FFCC66"/>
          </a:solidFill>
          <a:ln w="38100">
            <a:solidFill>
              <a:srgbClr val="D6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" marR="0" lvl="1" indent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redesigned implementation of SSP was associated with improved adherence. 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538C11F-ADC0-4095-93C0-2AB24342E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191509"/>
              </p:ext>
            </p:extLst>
          </p:nvPr>
        </p:nvGraphicFramePr>
        <p:xfrm>
          <a:off x="14409556" y="21355034"/>
          <a:ext cx="12412639" cy="1037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98E0A2F-7CAE-41E5-9975-747B51B73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281" y="12238172"/>
            <a:ext cx="8360275" cy="2845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33928-805E-4DFC-BC9A-2ED9E5DE5113}"/>
              </a:ext>
            </a:extLst>
          </p:cNvPr>
          <p:cNvSpPr txBox="1"/>
          <p:nvPr/>
        </p:nvSpPr>
        <p:spPr>
          <a:xfrm>
            <a:off x="27260836" y="12691602"/>
            <a:ext cx="3408316" cy="4031873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redesigned implementation was associated with the identification of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fewer infants eligible for SSP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the PICU.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F1F419-FAE3-4E7E-989E-5C280B2DBE05}"/>
              </a:ext>
            </a:extLst>
          </p:cNvPr>
          <p:cNvSpPr txBox="1"/>
          <p:nvPr/>
        </p:nvSpPr>
        <p:spPr>
          <a:xfrm>
            <a:off x="27382487" y="23022214"/>
            <a:ext cx="3344617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Overall adherence to SSP showed an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increase of 75%.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8A294-87DE-4FBF-A4DB-950E51645C58}"/>
              </a:ext>
            </a:extLst>
          </p:cNvPr>
          <p:cNvGrpSpPr/>
          <p:nvPr/>
        </p:nvGrpSpPr>
        <p:grpSpPr>
          <a:xfrm>
            <a:off x="14428807" y="10106358"/>
            <a:ext cx="12412639" cy="10753499"/>
            <a:chOff x="14198990" y="10830567"/>
            <a:chExt cx="12412639" cy="9454690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A6F4ED7E-D3D6-4105-BC11-0B8F0DC6ED7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4077589"/>
                </p:ext>
              </p:extLst>
            </p:nvPr>
          </p:nvGraphicFramePr>
          <p:xfrm>
            <a:off x="14198990" y="10830567"/>
            <a:ext cx="12412639" cy="9454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0343A2-3922-4173-A7A4-8C2BDFEDBA89}"/>
                </a:ext>
              </a:extLst>
            </p:cNvPr>
            <p:cNvSpPr txBox="1"/>
            <p:nvPr/>
          </p:nvSpPr>
          <p:spPr>
            <a:xfrm>
              <a:off x="15912597" y="18199215"/>
              <a:ext cx="9238188" cy="87271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------</a:t>
              </a:r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Infants Screened for SSP Eligibility (n=224)</a:t>
              </a:r>
            </a:p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------</a:t>
              </a:r>
              <a:r>
                <a: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Infants Eligible for SSP (n=71)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8020CCA-1041-4B6E-9EE6-76ACE75A8BBD}"/>
              </a:ext>
            </a:extLst>
          </p:cNvPr>
          <p:cNvSpPr txBox="1"/>
          <p:nvPr/>
        </p:nvSpPr>
        <p:spPr>
          <a:xfrm>
            <a:off x="15773082" y="16953346"/>
            <a:ext cx="3438760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Pre-Implementation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5037BD-1E19-47E4-8F8E-CE3F2E3972C6}"/>
              </a:ext>
            </a:extLst>
          </p:cNvPr>
          <p:cNvSpPr txBox="1"/>
          <p:nvPr/>
        </p:nvSpPr>
        <p:spPr>
          <a:xfrm>
            <a:off x="20556116" y="16953347"/>
            <a:ext cx="3841047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9EA99C-A957-4037-9D80-44C3F98A7125}"/>
              </a:ext>
            </a:extLst>
          </p:cNvPr>
          <p:cNvSpPr txBox="1"/>
          <p:nvPr/>
        </p:nvSpPr>
        <p:spPr>
          <a:xfrm>
            <a:off x="15673807" y="29801299"/>
            <a:ext cx="9706795" cy="163108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Overall SSP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Sleeping Alone</a:t>
            </a:r>
          </a:p>
          <a:p>
            <a:r>
              <a:rPr lang="en-US" sz="3200" b="1" dirty="0">
                <a:solidFill>
                  <a:srgbClr val="FAA9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Sleeping Supine</a:t>
            </a:r>
            <a:b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Sleeping in a Crib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Swaddled Safely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2BAD41-0C51-47A3-9416-244C5588B4D5}"/>
              </a:ext>
            </a:extLst>
          </p:cNvPr>
          <p:cNvSpPr txBox="1"/>
          <p:nvPr/>
        </p:nvSpPr>
        <p:spPr>
          <a:xfrm>
            <a:off x="3191273" y="14986465"/>
            <a:ext cx="65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SSP recommendations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Arrow: Circular 97">
            <a:extLst>
              <a:ext uri="{FF2B5EF4-FFF2-40B4-BE49-F238E27FC236}">
                <a16:creationId xmlns:a16="http://schemas.microsoft.com/office/drawing/2014/main" id="{B1D805FE-BE1F-4A41-A954-1FD1F2CC33AF}"/>
              </a:ext>
            </a:extLst>
          </p:cNvPr>
          <p:cNvSpPr/>
          <p:nvPr/>
        </p:nvSpPr>
        <p:spPr>
          <a:xfrm rot="10398769">
            <a:off x="23337273" y="22794001"/>
            <a:ext cx="6446483" cy="3773852"/>
          </a:xfrm>
          <a:prstGeom prst="circularArrow">
            <a:avLst>
              <a:gd name="adj1" fmla="val 944"/>
              <a:gd name="adj2" fmla="val 208281"/>
              <a:gd name="adj3" fmla="val 20390754"/>
              <a:gd name="adj4" fmla="val 12487668"/>
              <a:gd name="adj5" fmla="val 445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Arrow: Circular 98">
            <a:extLst>
              <a:ext uri="{FF2B5EF4-FFF2-40B4-BE49-F238E27FC236}">
                <a16:creationId xmlns:a16="http://schemas.microsoft.com/office/drawing/2014/main" id="{13066647-140A-427B-8D7E-86430AD20E6A}"/>
              </a:ext>
            </a:extLst>
          </p:cNvPr>
          <p:cNvSpPr/>
          <p:nvPr/>
        </p:nvSpPr>
        <p:spPr>
          <a:xfrm rot="10311206" flipV="1">
            <a:off x="23141216" y="13674988"/>
            <a:ext cx="4478773" cy="3002255"/>
          </a:xfrm>
          <a:prstGeom prst="circularArrow">
            <a:avLst>
              <a:gd name="adj1" fmla="val 944"/>
              <a:gd name="adj2" fmla="val 208281"/>
              <a:gd name="adj3" fmla="val 20390754"/>
              <a:gd name="adj4" fmla="val 11793924"/>
              <a:gd name="adj5" fmla="val 445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569C1A-958F-45D7-B81A-38651D92865D}"/>
              </a:ext>
            </a:extLst>
          </p:cNvPr>
          <p:cNvSpPr txBox="1"/>
          <p:nvPr/>
        </p:nvSpPr>
        <p:spPr>
          <a:xfrm>
            <a:off x="14782593" y="19320974"/>
            <a:ext cx="12039602" cy="15388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increase in patient acuity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during the implementation phase affected the number of SSP eligible infants.</a:t>
            </a:r>
          </a:p>
          <a:p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ED251-6780-4261-9B47-AB79AD8F60BA}"/>
              </a:ext>
            </a:extLst>
          </p:cNvPr>
          <p:cNvSpPr txBox="1"/>
          <p:nvPr/>
        </p:nvSpPr>
        <p:spPr>
          <a:xfrm>
            <a:off x="21383544" y="14252525"/>
            <a:ext cx="87963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34" name="Picture 33" descr="Qr code&#10;&#10;Description automatically generated">
            <a:extLst>
              <a:ext uri="{FF2B5EF4-FFF2-40B4-BE49-F238E27FC236}">
                <a16:creationId xmlns:a16="http://schemas.microsoft.com/office/drawing/2014/main" id="{B2E30A11-C3B0-4D13-A313-755638B28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1983" y="25773455"/>
            <a:ext cx="2309399" cy="2574980"/>
          </a:xfrm>
          <a:prstGeom prst="rect">
            <a:avLst/>
          </a:prstGeom>
        </p:spPr>
      </p:pic>
      <p:pic>
        <p:nvPicPr>
          <p:cNvPr id="41" name="Picture 40" descr="Qr code&#10;&#10;Description automatically generated">
            <a:extLst>
              <a:ext uri="{FF2B5EF4-FFF2-40B4-BE49-F238E27FC236}">
                <a16:creationId xmlns:a16="http://schemas.microsoft.com/office/drawing/2014/main" id="{B5BFDBBD-FA57-421C-B482-F89970309B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89318" y="25255382"/>
            <a:ext cx="3091732" cy="3447282"/>
          </a:xfrm>
          <a:prstGeom prst="rect">
            <a:avLst/>
          </a:prstGeom>
        </p:spPr>
      </p:pic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1CAC4C87-3F87-487A-A78B-40FCAC340C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9690" y="25902215"/>
            <a:ext cx="1753983" cy="1753983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F18FA0B4-1835-42BE-B9D2-B8591FB2965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04"/>
          <a:stretch/>
        </p:blipFill>
        <p:spPr>
          <a:xfrm>
            <a:off x="36236134" y="25467026"/>
            <a:ext cx="2239447" cy="2156516"/>
          </a:xfrm>
          <a:prstGeom prst="rect">
            <a:avLst/>
          </a:prstGeom>
        </p:spPr>
      </p:pic>
      <p:pic>
        <p:nvPicPr>
          <p:cNvPr id="13" name="MBabich - Safe Sleep in a PICU.mp3" descr="MBabich - Safe Sleep in a PICU.mp3">
            <a:hlinkClick r:id="" action="ppaction://media"/>
            <a:extLst>
              <a:ext uri="{FF2B5EF4-FFF2-40B4-BE49-F238E27FC236}">
                <a16:creationId xmlns:a16="http://schemas.microsoft.com/office/drawing/2014/main" id="{3457721B-5CB8-114B-AF65-DDD6B271D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77273" y="21653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33"/>
    </mc:Choice>
    <mc:Fallback xmlns="">
      <p:transition spd="slow" advTm="266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1432</TotalTime>
  <Words>671</Words>
  <Application>Microsoft Macintosh PowerPoint</Application>
  <PresentationFormat>Custom</PresentationFormat>
  <Paragraphs>88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Courier New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413</cp:revision>
  <cp:lastPrinted>2022-04-11T17:20:19Z</cp:lastPrinted>
  <dcterms:created xsi:type="dcterms:W3CDTF">2017-08-31T15:39:41Z</dcterms:created>
  <dcterms:modified xsi:type="dcterms:W3CDTF">2022-05-03T15:04:03Z</dcterms:modified>
</cp:coreProperties>
</file>