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4"/>
  </p:notesMasterIdLst>
  <p:sldIdLst>
    <p:sldId id="256" r:id="rId3"/>
  </p:sldIdLst>
  <p:sldSz cx="43891200" cy="32918400"/>
  <p:notesSz cx="6858000" cy="9144000"/>
  <p:embeddedFontLst>
    <p:embeddedFont>
      <p:font typeface="Arial Black" panose="020B0604020202020204" pitchFamily="3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gYxpkNHVdHH1M68zz9Rf68Fx1i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A00"/>
    <a:srgbClr val="F5C113"/>
    <a:srgbClr val="F7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6"/>
    <p:restoredTop sz="94522"/>
  </p:normalViewPr>
  <p:slideViewPr>
    <p:cSldViewPr snapToGrid="0">
      <p:cViewPr varScale="1">
        <p:scale>
          <a:sx n="24" d="100"/>
          <a:sy n="24" d="100"/>
        </p:scale>
        <p:origin x="1920" y="240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customschemas.google.com/relationships/presentationmetadata" Target="meta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/>
          <p:nvPr/>
        </p:nvSpPr>
        <p:spPr>
          <a:xfrm>
            <a:off x="0" y="0"/>
            <a:ext cx="44013093" cy="5575452"/>
          </a:xfrm>
          <a:prstGeom prst="rect">
            <a:avLst/>
          </a:prstGeom>
          <a:solidFill>
            <a:srgbClr val="BF0E2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" descr="UM_School_Nursing_white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0278" y="1700953"/>
            <a:ext cx="8137921" cy="21399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/>
          <p:nvPr/>
        </p:nvSpPr>
        <p:spPr>
          <a:xfrm>
            <a:off x="0" y="31996903"/>
            <a:ext cx="44013093" cy="1012921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/>
          <p:nvPr/>
        </p:nvSpPr>
        <p:spPr>
          <a:xfrm>
            <a:off x="0" y="31996903"/>
            <a:ext cx="44013093" cy="1012921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4" descr="UM_School_Nursing_CMYK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347" y="1053139"/>
            <a:ext cx="8195216" cy="21549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/>
          <p:nvPr/>
        </p:nvSpPr>
        <p:spPr>
          <a:xfrm>
            <a:off x="10191933" y="72506"/>
            <a:ext cx="32913600" cy="540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100575" rIns="228600" bIns="100575" anchor="t" anchorCtr="0">
            <a:spAutoFit/>
          </a:bodyPr>
          <a:lstStyle/>
          <a:p>
            <a:pPr lvl="0" algn="r"/>
            <a:r>
              <a:rPr lang="en-US" sz="8800" b="1" dirty="0">
                <a:solidFill>
                  <a:schemeClr val="bg1"/>
                </a:solidFill>
              </a:rPr>
              <a:t>Food Insecurity Screening and Referral in a </a:t>
            </a:r>
          </a:p>
          <a:p>
            <a:pPr lvl="0" algn="r"/>
            <a:r>
              <a:rPr lang="en-US" sz="8800" b="1" dirty="0">
                <a:solidFill>
                  <a:schemeClr val="bg1"/>
                </a:solidFill>
              </a:rPr>
              <a:t>Pediatric Emergency Department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0" u="none" strike="noStrik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Chelsea Shock, </a:t>
            </a:r>
            <a:r>
              <a:rPr lang="en-US" sz="4400" dirty="0">
                <a:solidFill>
                  <a:schemeClr val="lt1"/>
                </a:solidFill>
              </a:rPr>
              <a:t>BSN, RN</a:t>
            </a:r>
            <a:r>
              <a:rPr lang="en-US" sz="4400" i="0" u="none" strike="noStrik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0" u="none" strike="noStrik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Rosemarie DiMauro Satyshur, PhD, RN;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0" u="none" strike="noStrik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Renee Franquiz, DNP, RN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000" i="0" u="none" strike="noStrik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"/>
          <p:cNvSpPr txBox="1"/>
          <p:nvPr/>
        </p:nvSpPr>
        <p:spPr>
          <a:xfrm>
            <a:off x="1184019" y="7410172"/>
            <a:ext cx="11658600" cy="758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100575" rIns="228600" bIns="100575" anchor="t" anchorCtr="0">
            <a:spAutoFit/>
          </a:bodyPr>
          <a:lstStyle/>
          <a:p>
            <a:pPr marL="457200" lvl="0" indent="-457200">
              <a:buClr>
                <a:srgbClr val="C00D2F"/>
              </a:buClr>
              <a:buSzPts val="3200"/>
              <a:buFont typeface="Arial"/>
              <a:buChar char="•"/>
            </a:pPr>
            <a:r>
              <a:rPr lang="en-US" sz="3200" dirty="0"/>
              <a:t>Food insecurity is a national public health concern often undetected in the pediatric population. It is associated with short and long–term adverse outcomes.</a:t>
            </a:r>
          </a:p>
          <a:p>
            <a:pPr lvl="0">
              <a:buClr>
                <a:srgbClr val="C00D2F"/>
              </a:buClr>
              <a:buSzPts val="3200"/>
            </a:pPr>
            <a:endParaRPr lang="en-US" sz="3200" dirty="0"/>
          </a:p>
          <a:p>
            <a:pPr marL="457200" lvl="0" indent="-457200">
              <a:buClr>
                <a:srgbClr val="C00D2F"/>
              </a:buClr>
              <a:buSzPts val="3200"/>
              <a:buFont typeface="Arial"/>
              <a:buChar char="•"/>
            </a:pPr>
            <a:r>
              <a:rPr lang="en-US" sz="3200" dirty="0"/>
              <a:t>The U.S. Department of Agriculture’s Economic Research Service reported 38,287 (11.8%) Americans experienced food insecurity in 2020 compared to 35,207 (10.9%) in 2019.</a:t>
            </a:r>
          </a:p>
          <a:p>
            <a:pPr marL="457200" lvl="0" indent="-457200">
              <a:buClr>
                <a:srgbClr val="C00D2F"/>
              </a:buClr>
              <a:buSzPts val="3200"/>
              <a:buFont typeface="Arial"/>
              <a:buChar char="•"/>
            </a:pPr>
            <a:endParaRPr lang="en-US" sz="3200" dirty="0"/>
          </a:p>
          <a:p>
            <a:pPr marL="457200" lvl="0" indent="-457200">
              <a:buClr>
                <a:srgbClr val="C00D2F"/>
              </a:buClr>
              <a:buSzPts val="3200"/>
              <a:buFont typeface="Arial"/>
              <a:buChar char="•"/>
            </a:pPr>
            <a:r>
              <a:rPr lang="en-US" sz="3200" dirty="0"/>
              <a:t>Between 2018–2020, 9.2% of Maryland households interviewed reported food insecurity.</a:t>
            </a:r>
          </a:p>
          <a:p>
            <a:pPr marL="457200" lvl="0" indent="-457200">
              <a:buClr>
                <a:srgbClr val="C00D2F"/>
              </a:buClr>
              <a:buSzPts val="3200"/>
              <a:buFont typeface="Arial"/>
              <a:buChar char="•"/>
            </a:pPr>
            <a:endParaRPr lang="en-US" sz="3200" dirty="0"/>
          </a:p>
          <a:p>
            <a:pPr marL="457200" lvl="0" indent="-457200">
              <a:buClr>
                <a:srgbClr val="C00D2F"/>
              </a:buClr>
              <a:buSzPts val="3200"/>
              <a:buFont typeface="Arial"/>
              <a:buChar char="•"/>
            </a:pPr>
            <a:r>
              <a:rPr lang="en-US" sz="3200" dirty="0"/>
              <a:t>Evidence recommends pediatric patients receiving medical care be screened for food insecurity and connected with the necessary resources to limit associated consequences. 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 txBox="1"/>
          <p:nvPr/>
        </p:nvSpPr>
        <p:spPr>
          <a:xfrm>
            <a:off x="1166556" y="6167713"/>
            <a:ext cx="11676063" cy="830262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Problem Statement</a:t>
            </a:r>
            <a:endParaRPr dirty="0"/>
          </a:p>
        </p:txBody>
      </p:sp>
      <p:sp>
        <p:nvSpPr>
          <p:cNvPr id="21" name="Google Shape;21;p1"/>
          <p:cNvSpPr txBox="1"/>
          <p:nvPr/>
        </p:nvSpPr>
        <p:spPr>
          <a:xfrm>
            <a:off x="1311275" y="16489790"/>
            <a:ext cx="11658600" cy="414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100575" rIns="228600" bIns="100575" anchor="t" anchorCtr="0">
            <a:spAutoFit/>
          </a:bodyPr>
          <a:lstStyle/>
          <a:p>
            <a:pPr lvl="0" algn="ctr"/>
            <a:r>
              <a:rPr lang="en-US" sz="3200" b="1" dirty="0">
                <a:solidFill>
                  <a:sysClr val="windowText" lastClr="000000"/>
                </a:solidFill>
              </a:rPr>
              <a:t>The purpose of this Quality Improvement project was to implement the Hunger Vital Sign, a 2-item food insecurity screening tool, into the triage process over 15 weeks in a pediatric emergency department.</a:t>
            </a:r>
          </a:p>
          <a:p>
            <a:pPr lvl="0"/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3200" dirty="0"/>
              <a:t>The project goals aimed to identify patients with food insecurity concerns and subsequently refer positive screens to social work for resources, limiting potential adverse outcomes.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"/>
          <p:cNvSpPr txBox="1"/>
          <p:nvPr/>
        </p:nvSpPr>
        <p:spPr>
          <a:xfrm>
            <a:off x="1535140" y="15307954"/>
            <a:ext cx="11658600" cy="830263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Purpose of Project/Goals</a:t>
            </a:r>
            <a:endParaRPr dirty="0"/>
          </a:p>
        </p:txBody>
      </p:sp>
      <p:sp>
        <p:nvSpPr>
          <p:cNvPr id="23" name="Google Shape;23;p1"/>
          <p:cNvSpPr txBox="1"/>
          <p:nvPr/>
        </p:nvSpPr>
        <p:spPr>
          <a:xfrm>
            <a:off x="14185026" y="6166125"/>
            <a:ext cx="15849599" cy="83343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Results</a:t>
            </a:r>
            <a:endParaRPr dirty="0"/>
          </a:p>
        </p:txBody>
      </p:sp>
      <p:sp>
        <p:nvSpPr>
          <p:cNvPr id="24" name="Google Shape;24;p1"/>
          <p:cNvSpPr txBox="1"/>
          <p:nvPr/>
        </p:nvSpPr>
        <p:spPr>
          <a:xfrm>
            <a:off x="31036166" y="7131958"/>
            <a:ext cx="12420487" cy="1005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100575" rIns="228600" bIns="100575" anchor="t" anchorCtr="0">
            <a:spAutoFit/>
          </a:bodyPr>
          <a:lstStyle/>
          <a:p>
            <a:pPr marL="457200" indent="-457200">
              <a:buClr>
                <a:srgbClr val="C00D2F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The Hunger Vital Sign is a validated screening tool that successfully identifies patients experiencing food insecurity.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SzPts val="3200"/>
              <a:buFont typeface="Arial"/>
              <a:buChar char="•"/>
            </a:pPr>
            <a:endParaRPr lang="en-US" sz="3200"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Staff awareness of the prevalence of food insecurity reportedly improved throughout implementation.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SzPts val="3200"/>
            </a:pPr>
            <a:endParaRPr lang="en-US" sz="3200"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Feedback and identification of barriers and facilitators were completed throughout the project implementation process.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SzPts val="3200"/>
            </a:pPr>
            <a:endParaRPr lang="en-US" sz="3200"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SzPts val="3200"/>
              <a:buFont typeface="Arial"/>
              <a:buChar char="•"/>
            </a:pPr>
            <a:r>
              <a:rPr lang="en-US" sz="3200" dirty="0"/>
              <a:t>Nurse and social work shortages and burnout in an inundated pediatric emergency department during a pandemic were noted to be the most significant barriers.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SzPts val="3200"/>
              <a:buFont typeface="Arial"/>
              <a:buChar char="•"/>
            </a:pPr>
            <a:endParaRPr lang="en-US" sz="32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SzPts val="3200"/>
              <a:buFont typeface="Arial"/>
              <a:buChar char="•"/>
            </a:pPr>
            <a:r>
              <a:rPr lang="en-US" sz="3200" dirty="0"/>
              <a:t>Communication and feedback were the most effective facilitators in promoting individual participation and project sustainability.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SzPts val="3200"/>
            </a:pPr>
            <a:endParaRPr lang="en-US" sz="3200" dirty="0"/>
          </a:p>
          <a:p>
            <a:pPr marL="457200" lvl="0" indent="-457200">
              <a:buClr>
                <a:srgbClr val="C00D2F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During project implementation, there was an 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ncrease in patient </a:t>
            </a:r>
            <a:r>
              <a:rPr lang="en-US" sz="3200" dirty="0">
                <a:solidFill>
                  <a:schemeClr val="dk1"/>
                </a:solidFill>
              </a:rPr>
              <a:t>census and wait times, resulting in an increase in patients leaving prior to receiving medical care.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"/>
          <p:cNvSpPr txBox="1"/>
          <p:nvPr/>
        </p:nvSpPr>
        <p:spPr>
          <a:xfrm>
            <a:off x="31036166" y="6178248"/>
            <a:ext cx="12039599" cy="83343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Discussion</a:t>
            </a:r>
            <a:endParaRPr dirty="0"/>
          </a:p>
        </p:txBody>
      </p:sp>
      <p:sp>
        <p:nvSpPr>
          <p:cNvPr id="26" name="Google Shape;26;p1"/>
          <p:cNvSpPr txBox="1"/>
          <p:nvPr/>
        </p:nvSpPr>
        <p:spPr>
          <a:xfrm>
            <a:off x="1311275" y="22281735"/>
            <a:ext cx="12820363" cy="85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100575" rIns="228600" bIns="1005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Setting: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A pediatric emergency department located in an urban medical center surrounded by neighborhoods considered food deserts</a:t>
            </a:r>
            <a:endParaRPr lang="en-US" sz="32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Population: </a:t>
            </a:r>
            <a:endParaRPr lang="en-US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All pediatric patients seeking care in the pediatric emergency department, excluding those arriving by ambulance or requiring immediate medical attention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Intervention: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The Hunger Vital Sign was completed on patients during triage by the triage nurse. Positive screens would result in a social work referral to receive resources. Screenings and social work  consultations were documented in the electronic health record. </a:t>
            </a:r>
            <a:endParaRPr lang="en-US" sz="32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Implementation Strategies and Tactics: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Project champions, staff assessments of readiness, educational meetings, reminders, incentives, identification of barriers and facilitators, audits, and feedback were included in the implementation strategies and tactics. </a:t>
            </a:r>
            <a:endParaRPr dirty="0"/>
          </a:p>
        </p:txBody>
      </p:sp>
      <p:sp>
        <p:nvSpPr>
          <p:cNvPr id="27" name="Google Shape;27;p1"/>
          <p:cNvSpPr txBox="1"/>
          <p:nvPr/>
        </p:nvSpPr>
        <p:spPr>
          <a:xfrm>
            <a:off x="1419829" y="21022870"/>
            <a:ext cx="11658600" cy="831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Methods</a:t>
            </a:r>
            <a:endParaRPr dirty="0"/>
          </a:p>
        </p:txBody>
      </p:sp>
      <p:sp>
        <p:nvSpPr>
          <p:cNvPr id="28" name="Google Shape;28;p1"/>
          <p:cNvSpPr txBox="1"/>
          <p:nvPr/>
        </p:nvSpPr>
        <p:spPr>
          <a:xfrm>
            <a:off x="31036166" y="26954044"/>
            <a:ext cx="12039600" cy="831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References</a:t>
            </a:r>
            <a:endParaRPr dirty="0"/>
          </a:p>
        </p:txBody>
      </p:sp>
      <p:sp>
        <p:nvSpPr>
          <p:cNvPr id="29" name="Google Shape;29;p1"/>
          <p:cNvSpPr txBox="1"/>
          <p:nvPr/>
        </p:nvSpPr>
        <p:spPr>
          <a:xfrm>
            <a:off x="31036166" y="18522765"/>
            <a:ext cx="12420487" cy="829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100575" rIns="228600" bIns="100575" anchor="t" anchorCtr="0">
            <a:spAutoFit/>
          </a:bodyPr>
          <a:lstStyle/>
          <a:p>
            <a:pPr marL="457200" indent="-457200">
              <a:buClr>
                <a:srgbClr val="C00D2F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The Hunger Vital Sign was successfully implemented in a pediatric emergency department, identifying 7% of screened patients as food insecure.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SzPts val="3200"/>
              <a:buFont typeface="Arial"/>
              <a:buChar char="•"/>
            </a:pPr>
            <a:endParaRPr dirty="0"/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Screening (56%), referral (94%), and consultation (60%) adherence was variable and dependent on </a:t>
            </a:r>
            <a:r>
              <a:rPr lang="en-US" sz="3200" dirty="0">
                <a:solidFill>
                  <a:schemeClr val="dk1"/>
                </a:solidFill>
              </a:rPr>
              <a:t>the facilitators and barriers identified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project implementation.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SzPts val="3200"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Most patients experiencing food insecurity accepted resources (89%) from social work. Patients and families not accepting resources reported already having access to services.</a:t>
            </a:r>
            <a:endParaRPr sz="3200" dirty="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None/>
            </a:pPr>
            <a:endParaRPr sz="3200"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D2F"/>
              </a:buClr>
              <a:buSzPts val="3200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recommended that the Hunger Vital Sign be incorporated </a:t>
            </a:r>
            <a:r>
              <a:rPr lang="en-US" sz="3200" dirty="0">
                <a:solidFill>
                  <a:schemeClr val="dk1"/>
                </a:solidFill>
              </a:rPr>
              <a:t>as a Best Practice Advisory, a reminder tool that alerts nurses to complete the screen, in the electronic health record to promote sustainability. 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"/>
          <p:cNvSpPr txBox="1"/>
          <p:nvPr/>
        </p:nvSpPr>
        <p:spPr>
          <a:xfrm>
            <a:off x="31036166" y="17558124"/>
            <a:ext cx="12039600" cy="831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Summary/Conclusion</a:t>
            </a:r>
            <a:endParaRPr dirty="0"/>
          </a:p>
        </p:txBody>
      </p:sp>
      <p:pic>
        <p:nvPicPr>
          <p:cNvPr id="31" name="Picture 30" descr="Qr code&#10;&#10;Description automatically generated">
            <a:extLst>
              <a:ext uri="{FF2B5EF4-FFF2-40B4-BE49-F238E27FC236}">
                <a16:creationId xmlns:a16="http://schemas.microsoft.com/office/drawing/2014/main" id="{D21582E6-794E-A849-A83A-DD8A97BDD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8264" y="27785044"/>
            <a:ext cx="3915402" cy="4069644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F24C3EAA-E5E2-AB4D-82ED-D2D1C10B87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1774" y="7131958"/>
            <a:ext cx="9644094" cy="627939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6769DA48-5648-2443-8FEA-276E016E6A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1774" y="13485583"/>
            <a:ext cx="9652411" cy="6008414"/>
          </a:xfrm>
          <a:prstGeom prst="rect">
            <a:avLst/>
          </a:prstGeom>
          <a:ln>
            <a:solidFill>
              <a:srgbClr val="DFCA00"/>
            </a:solidFill>
          </a:ln>
        </p:spPr>
      </p:pic>
      <p:pic>
        <p:nvPicPr>
          <p:cNvPr id="37" name="Picture 36" descr="Chart, line chart&#10;&#10;Description automatically generated">
            <a:extLst>
              <a:ext uri="{FF2B5EF4-FFF2-40B4-BE49-F238E27FC236}">
                <a16:creationId xmlns:a16="http://schemas.microsoft.com/office/drawing/2014/main" id="{62F28993-052C-F34D-AC68-BCFD39B996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1774" y="25918838"/>
            <a:ext cx="9676100" cy="6008414"/>
          </a:xfrm>
          <a:prstGeom prst="rect">
            <a:avLst/>
          </a:prstGeom>
          <a:ln>
            <a:solidFill>
              <a:srgbClr val="DFCA00"/>
            </a:solidFill>
          </a:ln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41F6CA8-E9AC-E042-A51D-A7CE1684A1AC}"/>
              </a:ext>
            </a:extLst>
          </p:cNvPr>
          <p:cNvSpPr/>
          <p:nvPr/>
        </p:nvSpPr>
        <p:spPr>
          <a:xfrm>
            <a:off x="22386036" y="11379963"/>
            <a:ext cx="4087370" cy="952892"/>
          </a:xfrm>
          <a:prstGeom prst="roundRect">
            <a:avLst/>
          </a:prstGeom>
          <a:gradFill flip="none" rotWithShape="1">
            <a:gsLst>
              <a:gs pos="0">
                <a:srgbClr val="DFCA00">
                  <a:tint val="66000"/>
                  <a:satMod val="160000"/>
                </a:srgbClr>
              </a:gs>
              <a:gs pos="50000">
                <a:srgbClr val="DFCA00">
                  <a:tint val="44500"/>
                  <a:satMod val="160000"/>
                </a:srgbClr>
              </a:gs>
              <a:gs pos="100000">
                <a:srgbClr val="DFCA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b="1" dirty="0">
              <a:solidFill>
                <a:schemeClr val="tx1"/>
              </a:solidFill>
            </a:endParaRPr>
          </a:p>
          <a:p>
            <a:pPr lvl="0" algn="ctr"/>
            <a:r>
              <a:rPr lang="en-US" sz="2000" b="1" dirty="0">
                <a:solidFill>
                  <a:schemeClr val="tx1"/>
                </a:solidFill>
              </a:rPr>
              <a:t>Patients screened </a:t>
            </a:r>
          </a:p>
          <a:p>
            <a:pPr lvl="0" algn="ctr"/>
            <a:r>
              <a:rPr lang="en-US" sz="2000" b="1" dirty="0">
                <a:solidFill>
                  <a:schemeClr val="tx1"/>
                </a:solidFill>
              </a:rPr>
              <a:t>n=2,015; 56%</a:t>
            </a:r>
          </a:p>
          <a:p>
            <a:pPr lvl="0" algn="ctr"/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B1D52B9-D559-924B-BA34-4141AD107901}"/>
              </a:ext>
            </a:extLst>
          </p:cNvPr>
          <p:cNvSpPr/>
          <p:nvPr/>
        </p:nvSpPr>
        <p:spPr>
          <a:xfrm>
            <a:off x="17988886" y="11379963"/>
            <a:ext cx="4087370" cy="952892"/>
          </a:xfrm>
          <a:prstGeom prst="roundRect">
            <a:avLst/>
          </a:prstGeom>
          <a:gradFill flip="none" rotWithShape="1">
            <a:gsLst>
              <a:gs pos="0">
                <a:srgbClr val="DFCA00">
                  <a:tint val="66000"/>
                  <a:satMod val="160000"/>
                </a:srgbClr>
              </a:gs>
              <a:gs pos="50000">
                <a:srgbClr val="DFCA00">
                  <a:tint val="44500"/>
                  <a:satMod val="160000"/>
                </a:srgbClr>
              </a:gs>
              <a:gs pos="100000">
                <a:srgbClr val="DFCA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chemeClr val="tx1"/>
                </a:solidFill>
              </a:rPr>
              <a:t>Eligible patients over 15 weeks </a:t>
            </a:r>
          </a:p>
          <a:p>
            <a:pPr lvl="0" algn="ctr"/>
            <a:r>
              <a:rPr lang="en-US" sz="2000" b="1" dirty="0">
                <a:solidFill>
                  <a:schemeClr val="tx1"/>
                </a:solidFill>
              </a:rPr>
              <a:t>n=3,607</a:t>
            </a:r>
          </a:p>
        </p:txBody>
      </p:sp>
      <p:sp>
        <p:nvSpPr>
          <p:cNvPr id="41" name="Explosion 1 40">
            <a:extLst>
              <a:ext uri="{FF2B5EF4-FFF2-40B4-BE49-F238E27FC236}">
                <a16:creationId xmlns:a16="http://schemas.microsoft.com/office/drawing/2014/main" id="{50F1096D-2BE5-6948-B0FD-22C94755A1D8}"/>
              </a:ext>
            </a:extLst>
          </p:cNvPr>
          <p:cNvSpPr/>
          <p:nvPr/>
        </p:nvSpPr>
        <p:spPr>
          <a:xfrm>
            <a:off x="26939557" y="7904403"/>
            <a:ext cx="4373459" cy="3299674"/>
          </a:xfrm>
          <a:prstGeom prst="irregularSeal1">
            <a:avLst/>
          </a:prstGeom>
          <a:gradFill flip="none" rotWithShape="1">
            <a:gsLst>
              <a:gs pos="0">
                <a:srgbClr val="DFCA00">
                  <a:tint val="66000"/>
                  <a:satMod val="160000"/>
                </a:srgbClr>
              </a:gs>
              <a:gs pos="50000">
                <a:srgbClr val="DFCA00">
                  <a:tint val="44500"/>
                  <a:satMod val="160000"/>
                </a:srgbClr>
              </a:gs>
              <a:gs pos="100000">
                <a:srgbClr val="DFCA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chemeClr val="tx1"/>
                </a:solidFill>
              </a:rPr>
              <a:t>Patients positive for food insecurity</a:t>
            </a:r>
          </a:p>
          <a:p>
            <a:pPr lvl="0" algn="ctr"/>
            <a:r>
              <a:rPr lang="en-US" sz="2000" b="1" dirty="0">
                <a:solidFill>
                  <a:schemeClr val="tx1"/>
                </a:solidFill>
              </a:rPr>
              <a:t>n=135; 7%</a:t>
            </a:r>
          </a:p>
        </p:txBody>
      </p:sp>
      <p:sp>
        <p:nvSpPr>
          <p:cNvPr id="34" name="Up Arrow 33">
            <a:extLst>
              <a:ext uri="{FF2B5EF4-FFF2-40B4-BE49-F238E27FC236}">
                <a16:creationId xmlns:a16="http://schemas.microsoft.com/office/drawing/2014/main" id="{60BC9C4F-1E82-3C48-AE72-68DAA4620E16}"/>
              </a:ext>
            </a:extLst>
          </p:cNvPr>
          <p:cNvSpPr/>
          <p:nvPr/>
        </p:nvSpPr>
        <p:spPr>
          <a:xfrm>
            <a:off x="14846091" y="19180964"/>
            <a:ext cx="356018" cy="1061275"/>
          </a:xfrm>
          <a:prstGeom prst="upArrow">
            <a:avLst/>
          </a:prstGeom>
          <a:solidFill>
            <a:srgbClr val="C00000"/>
          </a:solidFill>
          <a:ln>
            <a:solidFill>
              <a:srgbClr val="DFC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EE3C978-03AC-DF45-A616-70730E56A7B1}"/>
              </a:ext>
            </a:extLst>
          </p:cNvPr>
          <p:cNvSpPr/>
          <p:nvPr/>
        </p:nvSpPr>
        <p:spPr>
          <a:xfrm>
            <a:off x="13455783" y="20385653"/>
            <a:ext cx="3236902" cy="690379"/>
          </a:xfrm>
          <a:prstGeom prst="roundRect">
            <a:avLst/>
          </a:prstGeom>
          <a:gradFill flip="none" rotWithShape="1">
            <a:gsLst>
              <a:gs pos="0">
                <a:srgbClr val="DFCA00">
                  <a:tint val="66000"/>
                  <a:satMod val="160000"/>
                </a:srgbClr>
              </a:gs>
              <a:gs pos="50000">
                <a:srgbClr val="DFCA00">
                  <a:tint val="44500"/>
                  <a:satMod val="160000"/>
                </a:srgbClr>
              </a:gs>
              <a:gs pos="100000">
                <a:srgbClr val="DFCA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b="1" dirty="0">
                <a:solidFill>
                  <a:schemeClr val="tx1"/>
                </a:solidFill>
              </a:rPr>
              <a:t>The Hunger Vital Sign</a:t>
            </a:r>
          </a:p>
        </p:txBody>
      </p:sp>
      <p:pic>
        <p:nvPicPr>
          <p:cNvPr id="51" name="Picture 50" descr="Qr code&#10;&#10;Description automatically generated">
            <a:extLst>
              <a:ext uri="{FF2B5EF4-FFF2-40B4-BE49-F238E27FC236}">
                <a16:creationId xmlns:a16="http://schemas.microsoft.com/office/drawing/2014/main" id="{880A80E3-2A82-4D40-B8B8-EACC32B1388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636" b="6296"/>
          <a:stretch/>
        </p:blipFill>
        <p:spPr>
          <a:xfrm>
            <a:off x="13512800" y="16074503"/>
            <a:ext cx="3022600" cy="2886960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F517EA5-9D57-3524-1D35-0F11B641DD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23189" y="19507046"/>
            <a:ext cx="9756636" cy="6472971"/>
          </a:xfrm>
          <a:prstGeom prst="rect">
            <a:avLst/>
          </a:prstGeom>
        </p:spPr>
      </p:pic>
      <p:pic>
        <p:nvPicPr>
          <p:cNvPr id="2" name="NAPNAP Shock Food Insecurity (1).mp3" descr="NAPNAP Shock Food Insecurity (1).mp3">
            <a:hlinkClick r:id="" action="ppaction://media"/>
            <a:extLst>
              <a:ext uri="{FF2B5EF4-FFF2-40B4-BE49-F238E27FC236}">
                <a16:creationId xmlns:a16="http://schemas.microsoft.com/office/drawing/2014/main" id="{B09DED70-3747-ED44-B289-DB706FBA97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85533" y="331898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ster Option B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ster Option C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9783</TotalTime>
  <Words>583</Words>
  <Application>Microsoft Macintosh PowerPoint</Application>
  <PresentationFormat>Custom</PresentationFormat>
  <Paragraphs>57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Black</vt:lpstr>
      <vt:lpstr>Calibri</vt:lpstr>
      <vt:lpstr>Arial</vt:lpstr>
      <vt:lpstr>Poster Option B</vt:lpstr>
      <vt:lpstr>Poster Option 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Baffuto</dc:creator>
  <cp:lastModifiedBy>Jones, Taylor</cp:lastModifiedBy>
  <cp:revision>47</cp:revision>
  <dcterms:created xsi:type="dcterms:W3CDTF">2017-08-31T15:39:41Z</dcterms:created>
  <dcterms:modified xsi:type="dcterms:W3CDTF">2022-05-03T18:02:48Z</dcterms:modified>
</cp:coreProperties>
</file>