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sldIdLst>
    <p:sldId id="256" r:id="rId2"/>
  </p:sldIdLst>
  <p:sldSz cx="512064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54" autoAdjust="0"/>
    <p:restoredTop sz="94647"/>
  </p:normalViewPr>
  <p:slideViewPr>
    <p:cSldViewPr snapToGrid="0" snapToObjects="1" showGuides="1">
      <p:cViewPr varScale="1">
        <p:scale>
          <a:sx n="25" d="100"/>
          <a:sy n="25" d="100"/>
        </p:scale>
        <p:origin x="352" y="256"/>
      </p:cViewPr>
      <p:guideLst>
        <p:guide orient="horz" pos="10368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5387342"/>
            <a:ext cx="3840480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7289782"/>
            <a:ext cx="384048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2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752600"/>
            <a:ext cx="1104138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752600"/>
            <a:ext cx="3248406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9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76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7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8206745"/>
            <a:ext cx="4416552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22029425"/>
            <a:ext cx="4416552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7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8763000"/>
            <a:ext cx="2176272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8763000"/>
            <a:ext cx="2176272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6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752603"/>
            <a:ext cx="4416552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8069582"/>
            <a:ext cx="21662705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2024360"/>
            <a:ext cx="21662705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8069582"/>
            <a:ext cx="21769390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2024360"/>
            <a:ext cx="21769390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7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8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1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739642"/>
            <a:ext cx="2592324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9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739642"/>
            <a:ext cx="25923240" cy="233934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752603"/>
            <a:ext cx="4416552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8763000"/>
            <a:ext cx="4416552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0510482"/>
            <a:ext cx="172821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C414E-256D-4073-8FBA-40BE3060553A}"/>
              </a:ext>
            </a:extLst>
          </p:cNvPr>
          <p:cNvSpPr/>
          <p:nvPr userDrawn="1"/>
        </p:nvSpPr>
        <p:spPr>
          <a:xfrm>
            <a:off x="-3" y="3"/>
            <a:ext cx="51209590" cy="6141350"/>
          </a:xfrm>
          <a:prstGeom prst="rect">
            <a:avLst/>
          </a:prstGeom>
          <a:solidFill>
            <a:srgbClr val="142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3958" tIns="366979" rIns="733958" bIns="366979" spcCol="0" rtlCol="0" anchor="ctr"/>
          <a:lstStyle/>
          <a:p>
            <a:pPr algn="ctr"/>
            <a:endParaRPr lang="en-US" sz="270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7487FC-9AB9-4815-A89F-21A5C1DD044D}"/>
              </a:ext>
            </a:extLst>
          </p:cNvPr>
          <p:cNvCxnSpPr/>
          <p:nvPr userDrawn="1"/>
        </p:nvCxnSpPr>
        <p:spPr>
          <a:xfrm>
            <a:off x="0" y="6141350"/>
            <a:ext cx="51206400" cy="0"/>
          </a:xfrm>
          <a:prstGeom prst="line">
            <a:avLst/>
          </a:prstGeom>
          <a:ln w="9525" cmpd="sng">
            <a:solidFill>
              <a:srgbClr val="7D7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F34EB1-9676-4A2B-83BF-B4B613199B47}"/>
              </a:ext>
            </a:extLst>
          </p:cNvPr>
          <p:cNvCxnSpPr>
            <a:cxnSpLocks/>
          </p:cNvCxnSpPr>
          <p:nvPr userDrawn="1"/>
        </p:nvCxnSpPr>
        <p:spPr>
          <a:xfrm>
            <a:off x="32918400" y="707977"/>
            <a:ext cx="0" cy="469134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E96FE04-164D-4C81-AFFA-297C25013E3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4580401" y="1769754"/>
            <a:ext cx="14428008" cy="286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8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17EF2C-62B1-8C4C-89BA-2E6FB7E66B48}"/>
              </a:ext>
            </a:extLst>
          </p:cNvPr>
          <p:cNvSpPr/>
          <p:nvPr/>
        </p:nvSpPr>
        <p:spPr>
          <a:xfrm>
            <a:off x="33506815" y="880463"/>
            <a:ext cx="16907107" cy="4388033"/>
          </a:xfrm>
          <a:prstGeom prst="rect">
            <a:avLst/>
          </a:prstGeom>
          <a:solidFill>
            <a:srgbClr val="142F66"/>
          </a:solidFill>
          <a:ln>
            <a:solidFill>
              <a:srgbClr val="142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5889" y="6969566"/>
            <a:ext cx="15014671" cy="16058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733958" tIns="0" rIns="733958" bIns="366979" rtlCol="0" anchor="ctr">
            <a:spAutoFit/>
          </a:bodyPr>
          <a:lstStyle/>
          <a:p>
            <a:pPr algn="just"/>
            <a:r>
              <a:rPr lang="en-US" sz="8027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Background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895651" y="8800426"/>
            <a:ext cx="15014670" cy="53276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Many pediatric BMT patients experience malnutrition (rates 5-50%)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contributes to morbidity and mortality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lack of standard of care measures to address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Enteral nutrition is recommended over parenteral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Shorter length of stay, less infections, decreased incidence rate and severity of acute GVHD,  improved overall survival vs exclusive parenteral nutrition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High rates of malnutrition at project site and lack of protocol to address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2664" y="24598350"/>
            <a:ext cx="14741117" cy="73232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800" b="1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Design: </a:t>
            </a: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Pre-post intervention design and post-implementation survey</a:t>
            </a:r>
          </a:p>
          <a:p>
            <a:r>
              <a:rPr lang="en-US" sz="3800" b="1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Setting: </a:t>
            </a: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Pediatric oncology division of an academic children’s center within a large, urban academic hospital in the Mid Atlantic</a:t>
            </a:r>
          </a:p>
          <a:p>
            <a:r>
              <a:rPr lang="en-US" sz="3800" b="1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Sample: </a:t>
            </a: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Aim 1-3 = Children and young adults (0-18y) admitted for BMT during the 16-week implementation period; Aim 4 = Clinical staff (APPs, MDs, RNs, RDs) for post-implementation survey</a:t>
            </a:r>
          </a:p>
          <a:p>
            <a:r>
              <a:rPr lang="en-US" sz="3800" b="1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Measures: </a:t>
            </a: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Aim 1 = weight change from admission to discharge, MUAC, Academy/ASPEN Consensus malnutrition criteria. Aim 2= Epic chart review of infections, GVHD using MAGIC criteria, Aim 3 = length of hospitalization, time to neutrophil &amp; platelet engraftment using CIBMTR criteria, Aim 4 = 5 question Likert-style survey</a:t>
            </a:r>
          </a:p>
          <a:p>
            <a:r>
              <a:rPr lang="en-US" sz="3800" b="1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Analysis: </a:t>
            </a: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Mann Whitney U, Fisher’s exact, Chi-square, descriptive statistics</a:t>
            </a:r>
          </a:p>
          <a:p>
            <a:endParaRPr lang="en-US" sz="38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38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38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0841" y="15958977"/>
            <a:ext cx="14929480" cy="67611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evaluate the impact of an evidence-based nutritional support program to optimize the use of enteral nutrition support for BMT patients aged 0-18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Aimed to address if patient outcomes were improved by interventions as well as acceptance of program by clinical staff; goal of integration into standard of care practice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Impact on nutritional status (weight loss, MUAC, malnutrition rates)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Impact on transplant-associated complications (infection rates, incidence/severity of GVHD)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Impact on transplant-related outcomes (LOS, engraftment time)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Feasibility &amp; acceptance of interventions by clinical staff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838922" y="17535548"/>
            <a:ext cx="17575000" cy="68209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45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novel nutritional support program was successfully implemented to address optimizing nutritional support in pediatric BMT patients, and was noted to have high feasibility and acceptance</a:t>
            </a:r>
            <a:endParaRPr lang="en-US" sz="38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Resulted in overall culture shift, and increased use of NG and g-tubes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 noted clinical significance, but interpretation is limited due to small sample size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Implementation of the program has continued without gaps since project completion – new standard of care within the division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similar program to address the nutritional support needs for the general oncology population is anticipated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838922" y="25451190"/>
            <a:ext cx="17661907" cy="549524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Evans, J. C., Hirani, S. P., &amp; Needle, J. J. (2019). Nutritional and post-transplantation outcomes 	of enteral versus parenteral nutrition in pediatric hematopoietic stem cell transplantation: A systematic review of randomized and nonrandomized studies. Biology of Blood and Marrow Transplantation, 25(8), e252-e259. https://doi.org/10.1016/j.bbmt.2019.02.023</a:t>
            </a:r>
          </a:p>
          <a:p>
            <a:r>
              <a:rPr lang="en-US" sz="32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Corkins</a:t>
            </a:r>
            <a:r>
              <a:rPr lang="en-US" sz="3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M. R., Griggs, K. C., Groh-</a:t>
            </a:r>
            <a:r>
              <a:rPr lang="en-US" sz="32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Wargo</a:t>
            </a:r>
            <a:r>
              <a:rPr lang="en-US" sz="3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S., Han-Markey, T. L., Helms, R. A., Muir, L. V., &amp; </a:t>
            </a:r>
            <a:r>
              <a:rPr lang="en-US" sz="32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Szeszycki</a:t>
            </a:r>
            <a:r>
              <a:rPr lang="en-US" sz="3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E. E. (2013). Standards for nutrition support. Nutrition in Clinical Practice, 28(2), 263-276. https://</a:t>
            </a:r>
            <a:r>
              <a:rPr lang="en-US" sz="32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doi.org</a:t>
            </a:r>
            <a:r>
              <a:rPr lang="en-US" sz="3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/10.1177/0884533613475822</a:t>
            </a:r>
          </a:p>
          <a:p>
            <a:r>
              <a:rPr lang="en-US" sz="3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Kerby, E. H., Li, Y., Getz, K. D., Smith, E. C., Smith, L. T., Bunin, N. J., &amp; Seif, A. E. (2018). Nutritional risk factors predict severe acute graft-versus-host disease and early mortality in pediatric allogeneic hematopoietic stem cell transplantation. Pediatric Blood &amp; Cancer, 65(2), e26853. https://doi.org/10.1002/pbc.26853</a:t>
            </a:r>
          </a:p>
          <a:p>
            <a:r>
              <a:rPr lang="en-US" sz="3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McMillen, K. K., </a:t>
            </a:r>
            <a:r>
              <a:rPr lang="en-US" sz="32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Coghlin</a:t>
            </a:r>
            <a:r>
              <a:rPr lang="en-US" sz="3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-Dickson, T., &amp; </a:t>
            </a:r>
            <a:r>
              <a:rPr lang="en-US" sz="32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Adintori</a:t>
            </a:r>
            <a:r>
              <a:rPr lang="en-US" sz="3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P. A. (2020). Optimization of nutrition support practices early after hematopoietic cell transplantation. Bone Marrow Transplantation. https://</a:t>
            </a:r>
            <a:r>
              <a:rPr lang="en-US" sz="32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doi.org</a:t>
            </a:r>
            <a:r>
              <a:rPr lang="en-US" sz="3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/10.1038/s41409-020-01078-9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0843" y="969940"/>
            <a:ext cx="31858079" cy="3226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8500" b="1" dirty="0">
                <a:solidFill>
                  <a:schemeClr val="accent4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Enteral Nutrition Optimization Program for Children Undergoing Blood &amp; Marrow Transplantation: A Quality Improvement Project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0841" y="3644599"/>
            <a:ext cx="31773129" cy="3902863"/>
          </a:xfrm>
          <a:prstGeom prst="rect">
            <a:avLst/>
          </a:prstGeom>
          <a:noFill/>
        </p:spPr>
        <p:txBody>
          <a:bodyPr wrap="square" lIns="0" tIns="152908" rIns="0" bIns="0" rtlCol="0">
            <a:noAutofit/>
          </a:bodyPr>
          <a:lstStyle/>
          <a:p>
            <a:pPr algn="ctr">
              <a:spcBef>
                <a:spcPts val="4816"/>
              </a:spcBef>
            </a:pPr>
            <a:r>
              <a:rPr lang="en-US" sz="6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Jessica D. Murphy MS CPNP-AC CPHON CNE, Bridget VanGraafeiland DNP CRNP CNE FAAN, &amp; Kenneth R. Cooke MD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D9EAD9-507E-4EA4-81CA-5B3FDB54DE49}"/>
              </a:ext>
            </a:extLst>
          </p:cNvPr>
          <p:cNvSpPr txBox="1"/>
          <p:nvPr/>
        </p:nvSpPr>
        <p:spPr>
          <a:xfrm>
            <a:off x="980842" y="22767490"/>
            <a:ext cx="14929479" cy="16058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733958" tIns="0" rIns="733958" bIns="366979" rtlCol="0" anchor="ctr">
            <a:spAutoFit/>
          </a:bodyPr>
          <a:lstStyle/>
          <a:p>
            <a:r>
              <a:rPr lang="en-US" sz="8027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Methods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67170C-CCEB-44E5-8B05-CA0DD6632E61}"/>
              </a:ext>
            </a:extLst>
          </p:cNvPr>
          <p:cNvSpPr txBox="1"/>
          <p:nvPr/>
        </p:nvSpPr>
        <p:spPr>
          <a:xfrm>
            <a:off x="32838922" y="15718969"/>
            <a:ext cx="17471585" cy="16058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733958" tIns="0" rIns="733958" bIns="366979" rtlCol="0" anchor="ctr">
            <a:spAutoFit/>
          </a:bodyPr>
          <a:lstStyle/>
          <a:p>
            <a:r>
              <a:rPr lang="en-US" sz="8027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Conclusion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4134E7-92C9-487E-9CF9-6700DAB9CFB1}"/>
              </a:ext>
            </a:extLst>
          </p:cNvPr>
          <p:cNvSpPr txBox="1"/>
          <p:nvPr/>
        </p:nvSpPr>
        <p:spPr>
          <a:xfrm>
            <a:off x="32838922" y="23553545"/>
            <a:ext cx="17661907" cy="16058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733958" tIns="0" rIns="733958" bIns="366979" rtlCol="0" anchor="ctr">
            <a:spAutoFit/>
          </a:bodyPr>
          <a:lstStyle/>
          <a:p>
            <a:r>
              <a:rPr lang="en-US" sz="8027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References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EC6FE3-9624-4E14-A370-B1821BDDEB55}"/>
              </a:ext>
            </a:extLst>
          </p:cNvPr>
          <p:cNvSpPr txBox="1"/>
          <p:nvPr/>
        </p:nvSpPr>
        <p:spPr>
          <a:xfrm>
            <a:off x="980841" y="14128117"/>
            <a:ext cx="14929480" cy="16058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733958" tIns="0" rIns="733958" bIns="366979" rtlCol="0" anchor="ctr">
            <a:spAutoFit/>
          </a:bodyPr>
          <a:lstStyle>
            <a:defPPr>
              <a:defRPr lang="en-US"/>
            </a:defPPr>
            <a:lvl1pPr>
              <a:defRPr sz="8027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Purpose/Aims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A8B9E4-BC40-45E2-B1D6-035C982C3A14}"/>
              </a:ext>
            </a:extLst>
          </p:cNvPr>
          <p:cNvSpPr txBox="1"/>
          <p:nvPr/>
        </p:nvSpPr>
        <p:spPr>
          <a:xfrm>
            <a:off x="16324426" y="6969566"/>
            <a:ext cx="16071460" cy="16058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733958" tIns="0" rIns="733958" bIns="366979" rtlCol="0" anchor="ctr">
            <a:spAutoFit/>
          </a:bodyPr>
          <a:lstStyle/>
          <a:p>
            <a:r>
              <a:rPr lang="en-US" sz="8027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Algorithm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9C2C24-5768-4A07-849A-F12F33650DDC}"/>
              </a:ext>
            </a:extLst>
          </p:cNvPr>
          <p:cNvSpPr/>
          <p:nvPr/>
        </p:nvSpPr>
        <p:spPr>
          <a:xfrm>
            <a:off x="16294380" y="24598350"/>
            <a:ext cx="15014670" cy="72009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8027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91EC92-50CB-4BC5-A260-C32DA78FCB99}"/>
              </a:ext>
            </a:extLst>
          </p:cNvPr>
          <p:cNvSpPr txBox="1"/>
          <p:nvPr/>
        </p:nvSpPr>
        <p:spPr>
          <a:xfrm>
            <a:off x="32838922" y="6952986"/>
            <a:ext cx="17471585" cy="16058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733958" tIns="0" rIns="733958" bIns="366979" rtlCol="0" anchor="ctr">
            <a:spAutoFit/>
          </a:bodyPr>
          <a:lstStyle/>
          <a:p>
            <a:r>
              <a:rPr lang="en-US" sz="8027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Discussion</a:t>
            </a:r>
          </a:p>
        </p:txBody>
      </p:sp>
      <p:pic>
        <p:nvPicPr>
          <p:cNvPr id="20" name="Picture 19" descr="nursing.small.vertical.white.png">
            <a:extLst>
              <a:ext uri="{FF2B5EF4-FFF2-40B4-BE49-F238E27FC236}">
                <a16:creationId xmlns:a16="http://schemas.microsoft.com/office/drawing/2014/main" id="{7C20CB4B-069E-6447-9F8B-0409D0B3ADA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63484" y="-1570973"/>
            <a:ext cx="12904967" cy="84415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484CD87-32D8-E8B0-E2B4-7AD47E70F69F}"/>
              </a:ext>
            </a:extLst>
          </p:cNvPr>
          <p:cNvSpPr txBox="1"/>
          <p:nvPr/>
        </p:nvSpPr>
        <p:spPr>
          <a:xfrm>
            <a:off x="16324425" y="22767490"/>
            <a:ext cx="16071459" cy="16058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733958" tIns="0" rIns="733958" bIns="366979" rtlCol="0" anchor="ctr">
            <a:spAutoFit/>
          </a:bodyPr>
          <a:lstStyle/>
          <a:p>
            <a:r>
              <a:rPr lang="en-US" sz="8027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Results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1136B5-184A-A826-C1D1-467D86EF1CB3}"/>
              </a:ext>
            </a:extLst>
          </p:cNvPr>
          <p:cNvSpPr/>
          <p:nvPr/>
        </p:nvSpPr>
        <p:spPr>
          <a:xfrm>
            <a:off x="32838922" y="9032849"/>
            <a:ext cx="17471588" cy="60399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Six patients received the intervention, with 12 total patients evaluated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 statistical differences between groups on measured evaluations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Provider sample of 45 participants fully completed the post-implementation survey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Overall feasibility and acceptance of the intervention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Increased the education that parents, patients, and staff received on importance of nutritional support and means to address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Increased use of G-tubes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38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Limitations:</a:t>
            </a: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small sample size and inability to obtain MUACs due to COVID-19 pandemic, NG tube dislodgements,</a:t>
            </a:r>
            <a:r>
              <a:rPr lang="en-US" sz="38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3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newly created survey</a:t>
            </a:r>
          </a:p>
          <a:p>
            <a:endParaRPr lang="en-US" sz="38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D5CAD23-347C-6F8F-1223-0353EDF4D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8222" y="8626033"/>
            <a:ext cx="11652799" cy="13916434"/>
          </a:xfrm>
          <a:prstGeom prst="rect">
            <a:avLst/>
          </a:prstGeom>
        </p:spPr>
      </p:pic>
      <p:pic>
        <p:nvPicPr>
          <p:cNvPr id="33" name="Picture 32" descr="Chart, line chart&#10;&#10;Description automatically generated">
            <a:extLst>
              <a:ext uri="{FF2B5EF4-FFF2-40B4-BE49-F238E27FC236}">
                <a16:creationId xmlns:a16="http://schemas.microsoft.com/office/drawing/2014/main" id="{25A13988-1CF4-1EBF-0CFA-199CD8ED00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27852" y="24598350"/>
            <a:ext cx="6769100" cy="4305300"/>
          </a:xfrm>
          <a:prstGeom prst="rect">
            <a:avLst/>
          </a:prstGeom>
        </p:spPr>
      </p:pic>
      <p:pic>
        <p:nvPicPr>
          <p:cNvPr id="35" name="Picture 34" descr="Chart, bar chart&#10;&#10;Description automatically generated">
            <a:extLst>
              <a:ext uri="{FF2B5EF4-FFF2-40B4-BE49-F238E27FC236}">
                <a16:creationId xmlns:a16="http://schemas.microsoft.com/office/drawing/2014/main" id="{42C628D1-AAEA-AA7B-215C-823ADCDCD6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7071" y="28945409"/>
            <a:ext cx="6279881" cy="3803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2554A7-5F97-AB54-B1E3-63A22B61D5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58927" y="29023745"/>
            <a:ext cx="6542652" cy="3845381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DB575AD-7B66-57BC-0CFF-9D1C8FB0D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09271"/>
              </p:ext>
            </p:extLst>
          </p:nvPr>
        </p:nvGraphicFramePr>
        <p:xfrm>
          <a:off x="24118577" y="24790050"/>
          <a:ext cx="8181745" cy="3793202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6334438">
                  <a:extLst>
                    <a:ext uri="{9D8B030D-6E8A-4147-A177-3AD203B41FA5}">
                      <a16:colId xmlns:a16="http://schemas.microsoft.com/office/drawing/2014/main" val="1059354784"/>
                    </a:ext>
                  </a:extLst>
                </a:gridCol>
                <a:gridCol w="1847307">
                  <a:extLst>
                    <a:ext uri="{9D8B030D-6E8A-4147-A177-3AD203B41FA5}">
                      <a16:colId xmlns:a16="http://schemas.microsoft.com/office/drawing/2014/main" val="650600706"/>
                    </a:ext>
                  </a:extLst>
                </a:gridCol>
              </a:tblGrid>
              <a:tr h="65734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Agreed or Strongly Agreed, N 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9711757"/>
                  </a:ext>
                </a:extLst>
              </a:tr>
              <a:tr h="44040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BMT Enteral Nutrition Optimization Program (EN-</a:t>
                      </a:r>
                      <a:r>
                        <a:rPr lang="en-US" sz="2000" dirty="0" err="1">
                          <a:effectLst/>
                        </a:rPr>
                        <a:t>Opt</a:t>
                      </a:r>
                      <a:r>
                        <a:rPr lang="en-US" sz="2000" dirty="0">
                          <a:effectLst/>
                        </a:rPr>
                        <a:t>) was easy to follow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41 (91.1%)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5369013"/>
                  </a:ext>
                </a:extLst>
              </a:tr>
              <a:tr h="44040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BMT EN-</a:t>
                      </a:r>
                      <a:r>
                        <a:rPr lang="en-US" sz="2000" dirty="0" err="1">
                          <a:effectLst/>
                        </a:rPr>
                        <a:t>Opt</a:t>
                      </a:r>
                      <a:r>
                        <a:rPr lang="en-US" sz="2000" dirty="0">
                          <a:effectLst/>
                        </a:rPr>
                        <a:t> increased my focus on nutritional support for our patients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43 (95.5%)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5203844"/>
                  </a:ext>
                </a:extLst>
              </a:tr>
              <a:tr h="45561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BMT EN-</a:t>
                      </a:r>
                      <a:r>
                        <a:rPr lang="en-US" sz="2000" dirty="0" err="1">
                          <a:effectLst/>
                        </a:rPr>
                        <a:t>Opt</a:t>
                      </a:r>
                      <a:r>
                        <a:rPr lang="en-US" sz="2000" dirty="0">
                          <a:effectLst/>
                        </a:rPr>
                        <a:t> helped to increase enteral nutritional support during BMT admissions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38 (84.5%)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7999610"/>
                  </a:ext>
                </a:extLst>
              </a:tr>
              <a:tr h="44040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BMT EN-Opt was beneficial to our patients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42 (93.4%)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7921070"/>
                  </a:ext>
                </a:extLst>
              </a:tr>
              <a:tr h="46242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BMT EN-Opt should be adopted as the standard of care approach for our patients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40 (88.9%)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2032285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CAC06133-F8F6-394F-D03D-BC8BA3F4F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4397" y="23184213"/>
            <a:ext cx="5528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MS Mincho" panose="02020609040205080304" pitchFamily="49" charset="-128"/>
              </a:rPr>
              <a:t>Participant Feasibility and Acceptability Rankings (n=45</a:t>
            </a:r>
            <a:r>
              <a:rPr kumimoji="0" lang="en-US" altLang="en-US" b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ea typeface="MS Mincho" panose="02020609040205080304" pitchFamily="49" charset="-128"/>
              </a:rPr>
              <a:t>)</a:t>
            </a:r>
            <a:endParaRPr kumimoji="0" lang="en-US" altLang="en-US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8DE4F938-3495-CDE7-501F-B30253A74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5003" y="24728495"/>
            <a:ext cx="587815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MS Mincho" panose="02020609040205080304" pitchFamily="49" charset="-128"/>
              </a:rPr>
              <a:t>Participant Feasibility and Acceptability Rankings (n=45</a:t>
            </a:r>
            <a:r>
              <a:rPr kumimoji="0" lang="en-US" altLang="en-US" sz="2500" b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ea typeface="MS Mincho" panose="02020609040205080304" pitchFamily="49" charset="-128"/>
              </a:rPr>
              <a:t>)</a:t>
            </a:r>
            <a:endParaRPr kumimoji="0" lang="en-US" altLang="en-US" sz="25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pic>
        <p:nvPicPr>
          <p:cNvPr id="3" name="murphy poster napnap 2022 (2).mp3" descr="murphy poster napnap 2022 (2).mp3">
            <a:hlinkClick r:id="" action="ppaction://media"/>
            <a:extLst>
              <a:ext uri="{FF2B5EF4-FFF2-40B4-BE49-F238E27FC236}">
                <a16:creationId xmlns:a16="http://schemas.microsoft.com/office/drawing/2014/main" id="{24403941-2422-294E-9DB4-9EA0375990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107138" y="37500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4657</TotalTime>
  <Words>892</Words>
  <Application>Microsoft Macintosh PowerPoint</Application>
  <PresentationFormat>Custom</PresentationFormat>
  <Paragraphs>59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Source Sans Pro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Jones, Taylor</cp:lastModifiedBy>
  <cp:revision>50</cp:revision>
  <dcterms:created xsi:type="dcterms:W3CDTF">2017-01-19T22:19:41Z</dcterms:created>
  <dcterms:modified xsi:type="dcterms:W3CDTF">2022-05-05T20:08:42Z</dcterms:modified>
</cp:coreProperties>
</file>