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  <p:sldMasterId id="2147483654" r:id="rId2"/>
  </p:sldMasterIdLst>
  <p:sldIdLst>
    <p:sldId id="258" r:id="rId3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>
          <p15:clr>
            <a:srgbClr val="A4A3A4"/>
          </p15:clr>
        </p15:guide>
        <p15:guide id="2" pos="138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0E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2C836B-0FE7-499E-AA87-337FE5E078EF}" v="2" dt="2022-04-28T03:15:18.5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3"/>
  </p:normalViewPr>
  <p:slideViewPr>
    <p:cSldViewPr snapToGrid="0" snapToObjects="1">
      <p:cViewPr varScale="1">
        <p:scale>
          <a:sx n="24" d="100"/>
          <a:sy n="24" d="100"/>
        </p:scale>
        <p:origin x="1576" y="248"/>
      </p:cViewPr>
      <p:guideLst>
        <p:guide orient="horz" pos="10368"/>
        <p:guide pos="138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994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131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44013092" cy="5575452"/>
          </a:xfrm>
          <a:prstGeom prst="rect">
            <a:avLst/>
          </a:prstGeom>
          <a:solidFill>
            <a:srgbClr val="BF0E2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2" name="Picture 1" descr="UM_School_Nursing_whit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278" y="1700953"/>
            <a:ext cx="8137921" cy="21399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31996902"/>
            <a:ext cx="44013092" cy="10129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17011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1996902"/>
            <a:ext cx="44013092" cy="101292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pic>
        <p:nvPicPr>
          <p:cNvPr id="5" name="Picture 4" descr="UM_School_Nursing_CMYK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47" y="1053139"/>
            <a:ext cx="8195216" cy="21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56"/>
          <p:cNvSpPr txBox="1">
            <a:spLocks noChangeArrowheads="1"/>
          </p:cNvSpPr>
          <p:nvPr/>
        </p:nvSpPr>
        <p:spPr bwMode="auto">
          <a:xfrm>
            <a:off x="7924800" y="737341"/>
            <a:ext cx="35180846" cy="401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28600" tIns="100584" rIns="228600" bIns="100584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8000" dirty="0">
                <a:solidFill>
                  <a:schemeClr val="bg1"/>
                </a:solidFill>
                <a:latin typeface="Arial Black"/>
                <a:cs typeface="Arial Black"/>
              </a:rPr>
              <a:t>Implementation of a Pediatric Burn Occupational Therapy Pathway to Decrease Unnecessary Admissions</a:t>
            </a:r>
          </a:p>
          <a:p>
            <a:pPr algn="r" eaLnBrk="1" hangingPunct="1"/>
            <a:r>
              <a:rPr lang="en-US" sz="4400" dirty="0">
                <a:solidFill>
                  <a:schemeClr val="bg1"/>
                </a:solidFill>
                <a:latin typeface="Arial"/>
                <a:cs typeface="Arial"/>
              </a:rPr>
              <a:t>Rebecca Monk, BSN, RN</a:t>
            </a:r>
          </a:p>
          <a:p>
            <a:pPr algn="r" eaLnBrk="1" hangingPunct="1"/>
            <a:r>
              <a:rPr lang="en-US" sz="4400" b="0" i="0" dirty="0">
                <a:solidFill>
                  <a:schemeClr val="bg1"/>
                </a:solidFill>
                <a:latin typeface="Arial"/>
                <a:cs typeface="Arial"/>
              </a:rPr>
              <a:t>Julie Patterson, MS, OTR/L</a:t>
            </a:r>
          </a:p>
        </p:txBody>
      </p:sp>
      <p:sp>
        <p:nvSpPr>
          <p:cNvPr id="5" name="Text Box 147"/>
          <p:cNvSpPr txBox="1">
            <a:spLocks noChangeArrowheads="1"/>
          </p:cNvSpPr>
          <p:nvPr/>
        </p:nvSpPr>
        <p:spPr bwMode="auto">
          <a:xfrm>
            <a:off x="1881445" y="8169753"/>
            <a:ext cx="11125200" cy="666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100584" rIns="228600" bIns="100584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500" b="1" dirty="0">
                <a:latin typeface="Arial"/>
                <a:cs typeface="Arial"/>
              </a:rPr>
              <a:t>Approximately 40% of patients admitted to the pediatric burn unit were discharged less than 24 hours later in 2019</a:t>
            </a:r>
          </a:p>
          <a:p>
            <a:pPr eaLnBrk="1" hangingPunct="1"/>
            <a:endParaRPr lang="en-US" sz="3500" b="1" dirty="0">
              <a:latin typeface="Arial"/>
              <a:cs typeface="Arial"/>
            </a:endParaRPr>
          </a:p>
          <a:p>
            <a:pPr eaLnBrk="1" hangingPunct="1"/>
            <a:r>
              <a:rPr lang="en-US" sz="3500" dirty="0">
                <a:latin typeface="Arial"/>
                <a:cs typeface="Arial"/>
              </a:rPr>
              <a:t>Many patients only admitted to be seen by occupational therapy- no medical need for admission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dirty="0">
                <a:latin typeface="Arial"/>
                <a:cs typeface="Arial"/>
              </a:rPr>
              <a:t>Results in unnecessary use of resources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dirty="0">
                <a:latin typeface="Arial"/>
                <a:cs typeface="Arial"/>
              </a:rPr>
              <a:t>The current practice at a large pediatric medical center is to admit all burn patients requiring occupational therapy evaluation </a:t>
            </a:r>
          </a:p>
        </p:txBody>
      </p:sp>
      <p:sp>
        <p:nvSpPr>
          <p:cNvPr id="6" name="Text Box 162"/>
          <p:cNvSpPr txBox="1">
            <a:spLocks noChangeArrowheads="1"/>
          </p:cNvSpPr>
          <p:nvPr/>
        </p:nvSpPr>
        <p:spPr bwMode="auto">
          <a:xfrm>
            <a:off x="1881445" y="6996591"/>
            <a:ext cx="11676063" cy="83026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Problem Statement</a:t>
            </a:r>
          </a:p>
        </p:txBody>
      </p:sp>
      <p:sp>
        <p:nvSpPr>
          <p:cNvPr id="7" name="Text Box 161"/>
          <p:cNvSpPr txBox="1">
            <a:spLocks noChangeArrowheads="1"/>
          </p:cNvSpPr>
          <p:nvPr/>
        </p:nvSpPr>
        <p:spPr bwMode="auto">
          <a:xfrm>
            <a:off x="1881445" y="16681928"/>
            <a:ext cx="11125200" cy="8605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100584" rIns="228600" bIns="100584">
            <a:spAutoFit/>
          </a:bodyPr>
          <a:lstStyle>
            <a:lvl1pPr defTabSz="612775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12775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612775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612775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612775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61277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500" b="1" dirty="0">
                <a:latin typeface="Arial"/>
                <a:cs typeface="Arial"/>
              </a:rPr>
              <a:t>Purpose: </a:t>
            </a:r>
            <a:r>
              <a:rPr lang="en-US" sz="3500" dirty="0">
                <a:latin typeface="Arial"/>
                <a:cs typeface="Arial"/>
              </a:rPr>
              <a:t>To decrease unnecessary admissions on burn unit by implementing a “Burn Occupational Therapy Pathway” to allow for outpatient management of appropriate patients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dirty="0">
                <a:latin typeface="Arial"/>
                <a:cs typeface="Arial"/>
              </a:rPr>
              <a:t>Unnecessary admissions are measured by length of stay- less than 24-hour admissions are considered unnecessary 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b="1" dirty="0">
                <a:latin typeface="Arial"/>
                <a:cs typeface="Arial"/>
              </a:rPr>
              <a:t>Goals:</a:t>
            </a:r>
          </a:p>
          <a:p>
            <a:pPr marL="817563" indent="-33655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Educate 100% of general pediatric surgery providers about utilization of the pathway</a:t>
            </a:r>
          </a:p>
          <a:p>
            <a:pPr marL="817563" indent="-33655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80% of patients admitted to the burn unit will have a length of stay greater than 24 hours </a:t>
            </a:r>
          </a:p>
          <a:p>
            <a:pPr eaLnBrk="1" hangingPunct="1"/>
            <a:endParaRPr lang="en-US" sz="3200" dirty="0">
              <a:latin typeface="Arial"/>
              <a:cs typeface="Arial"/>
            </a:endParaRPr>
          </a:p>
          <a:p>
            <a:pPr eaLnBrk="1" hangingPunct="1"/>
            <a:endParaRPr lang="en-US" sz="2400" dirty="0">
              <a:latin typeface="Arial"/>
              <a:cs typeface="Arial"/>
            </a:endParaRPr>
          </a:p>
        </p:txBody>
      </p:sp>
      <p:sp>
        <p:nvSpPr>
          <p:cNvPr id="8" name="Text Box 163"/>
          <p:cNvSpPr txBox="1">
            <a:spLocks noChangeArrowheads="1"/>
          </p:cNvSpPr>
          <p:nvPr/>
        </p:nvSpPr>
        <p:spPr bwMode="auto">
          <a:xfrm>
            <a:off x="1881445" y="15538928"/>
            <a:ext cx="11658600" cy="830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Purpose &amp; Goals</a:t>
            </a:r>
          </a:p>
        </p:txBody>
      </p:sp>
      <p:sp>
        <p:nvSpPr>
          <p:cNvPr id="9" name="Text Box 164"/>
          <p:cNvSpPr txBox="1">
            <a:spLocks noChangeArrowheads="1"/>
          </p:cNvSpPr>
          <p:nvPr/>
        </p:nvSpPr>
        <p:spPr bwMode="auto">
          <a:xfrm>
            <a:off x="14454445" y="7026753"/>
            <a:ext cx="15849600" cy="8334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Results</a:t>
            </a:r>
          </a:p>
        </p:txBody>
      </p:sp>
      <p:sp>
        <p:nvSpPr>
          <p:cNvPr id="10" name="Text Box 165"/>
          <p:cNvSpPr txBox="1">
            <a:spLocks noChangeArrowheads="1"/>
          </p:cNvSpPr>
          <p:nvPr/>
        </p:nvSpPr>
        <p:spPr bwMode="auto">
          <a:xfrm>
            <a:off x="14606845" y="25761388"/>
            <a:ext cx="15697200" cy="830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Burn OT Pathway</a:t>
            </a:r>
          </a:p>
        </p:txBody>
      </p:sp>
      <p:sp>
        <p:nvSpPr>
          <p:cNvPr id="11" name="Text Box 156"/>
          <p:cNvSpPr txBox="1">
            <a:spLocks noChangeArrowheads="1"/>
          </p:cNvSpPr>
          <p:nvPr/>
        </p:nvSpPr>
        <p:spPr bwMode="auto">
          <a:xfrm>
            <a:off x="31066045" y="8393591"/>
            <a:ext cx="12039600" cy="720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100584" rIns="228600" bIns="100584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General pediatric surgery staff were successfully educated regarding the pathway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Short admissions deemed appropriate for certain patients requiring extended observation (burns to genitals) 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Admitting providers were reeducated one-on-one after admitting patients only for occupational therapy needs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b="1" dirty="0">
                <a:latin typeface="Arial"/>
                <a:cs typeface="Arial"/>
              </a:rPr>
              <a:t>Limitations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Surgery team short-staffed during implementation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Providers frequently rotating through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No access to pathway in burn online policies</a:t>
            </a:r>
          </a:p>
          <a:p>
            <a:pPr marL="457200" indent="-457200" eaLnBrk="1" hangingPunct="1">
              <a:buFont typeface="Arial" panose="020B0604020202020204" pitchFamily="34" charset="0"/>
              <a:buChar char="•"/>
            </a:pPr>
            <a:endParaRPr lang="en-US" sz="3500" dirty="0">
              <a:latin typeface="Arial"/>
              <a:cs typeface="Arial"/>
            </a:endParaRPr>
          </a:p>
        </p:txBody>
      </p:sp>
      <p:sp>
        <p:nvSpPr>
          <p:cNvPr id="12" name="Text Box 166"/>
          <p:cNvSpPr txBox="1">
            <a:spLocks noChangeArrowheads="1"/>
          </p:cNvSpPr>
          <p:nvPr/>
        </p:nvSpPr>
        <p:spPr bwMode="auto">
          <a:xfrm>
            <a:off x="31066045" y="7026753"/>
            <a:ext cx="12039600" cy="8334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Discussion</a:t>
            </a:r>
          </a:p>
        </p:txBody>
      </p:sp>
      <p:sp>
        <p:nvSpPr>
          <p:cNvPr id="14" name="Text Box 167"/>
          <p:cNvSpPr txBox="1">
            <a:spLocks noChangeArrowheads="1"/>
          </p:cNvSpPr>
          <p:nvPr/>
        </p:nvSpPr>
        <p:spPr bwMode="auto">
          <a:xfrm>
            <a:off x="31066045" y="15569091"/>
            <a:ext cx="12039600" cy="83343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Conclusions</a:t>
            </a:r>
          </a:p>
        </p:txBody>
      </p:sp>
      <p:sp>
        <p:nvSpPr>
          <p:cNvPr id="15" name="Text Box 161"/>
          <p:cNvSpPr txBox="1">
            <a:spLocks noChangeArrowheads="1"/>
          </p:cNvSpPr>
          <p:nvPr/>
        </p:nvSpPr>
        <p:spPr bwMode="auto">
          <a:xfrm>
            <a:off x="1881445" y="25551290"/>
            <a:ext cx="11658600" cy="715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28600" tIns="100584" rIns="228600" bIns="100584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500" b="1" dirty="0">
                <a:latin typeface="Arial"/>
                <a:cs typeface="Arial"/>
              </a:rPr>
              <a:t>Setting:</a:t>
            </a:r>
            <a:r>
              <a:rPr lang="en-US" sz="3500" dirty="0">
                <a:latin typeface="Arial"/>
                <a:cs typeface="Arial"/>
              </a:rPr>
              <a:t> Pediatric emergency department of a large urban medical center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b="1" dirty="0">
                <a:latin typeface="Arial"/>
                <a:cs typeface="Arial"/>
              </a:rPr>
              <a:t>Population:</a:t>
            </a:r>
            <a:r>
              <a:rPr lang="en-US" sz="3500" dirty="0">
                <a:latin typeface="Arial"/>
                <a:cs typeface="Arial"/>
              </a:rPr>
              <a:t> All pediatric patients presenting with a burn injury without associated injuries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b="1" dirty="0">
                <a:latin typeface="Arial"/>
                <a:cs typeface="Arial"/>
              </a:rPr>
              <a:t>Intervention:</a:t>
            </a:r>
          </a:p>
          <a:p>
            <a:pPr marL="817563" indent="-4318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Develop site-specific tool to be utilized in ED</a:t>
            </a:r>
          </a:p>
          <a:p>
            <a:pPr marL="817563" indent="-4318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Collaboration between surgical team and therapists</a:t>
            </a:r>
          </a:p>
          <a:p>
            <a:pPr marL="817563" indent="-4318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Tool used to determine patient’s occupational therapy needs- inpatient vs outpatient </a:t>
            </a:r>
          </a:p>
          <a:p>
            <a:pPr marL="817563" indent="-431800" eaLnBrk="1" hangingPunct="1">
              <a:buFont typeface="Arial" panose="020B0604020202020204" pitchFamily="34" charset="0"/>
              <a:buChar char="•"/>
            </a:pPr>
            <a:r>
              <a:rPr lang="en-US" sz="3500" dirty="0">
                <a:latin typeface="Arial"/>
                <a:cs typeface="Arial"/>
              </a:rPr>
              <a:t>Track % of admits whose length of stay is &lt;24 </a:t>
            </a:r>
            <a:r>
              <a:rPr lang="en-US" sz="3500" dirty="0" err="1">
                <a:latin typeface="Arial"/>
                <a:cs typeface="Arial"/>
              </a:rPr>
              <a:t>hrs</a:t>
            </a:r>
            <a:endParaRPr lang="en-US" sz="3500" dirty="0">
              <a:latin typeface="Arial"/>
              <a:cs typeface="Arial"/>
            </a:endParaRPr>
          </a:p>
          <a:p>
            <a:pPr eaLnBrk="1" hangingPunct="1"/>
            <a:endParaRPr lang="en-US" sz="3200" dirty="0">
              <a:latin typeface="Arial"/>
              <a:cs typeface="Arial"/>
            </a:endParaRPr>
          </a:p>
        </p:txBody>
      </p:sp>
      <p:sp>
        <p:nvSpPr>
          <p:cNvPr id="16" name="Text Box 164"/>
          <p:cNvSpPr txBox="1">
            <a:spLocks noChangeArrowheads="1"/>
          </p:cNvSpPr>
          <p:nvPr/>
        </p:nvSpPr>
        <p:spPr bwMode="auto">
          <a:xfrm>
            <a:off x="1881445" y="24411465"/>
            <a:ext cx="11658600" cy="8302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Methods</a:t>
            </a:r>
          </a:p>
        </p:txBody>
      </p:sp>
      <p:sp>
        <p:nvSpPr>
          <p:cNvPr id="19" name="Text Box 167"/>
          <p:cNvSpPr txBox="1">
            <a:spLocks noChangeArrowheads="1"/>
          </p:cNvSpPr>
          <p:nvPr/>
        </p:nvSpPr>
        <p:spPr bwMode="auto">
          <a:xfrm>
            <a:off x="31066045" y="25758213"/>
            <a:ext cx="12039600" cy="8334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  <a:latin typeface="Arial Black"/>
                <a:cs typeface="Arial Black"/>
              </a:rPr>
              <a:t>References</a:t>
            </a:r>
          </a:p>
        </p:txBody>
      </p:sp>
      <p:sp>
        <p:nvSpPr>
          <p:cNvPr id="21" name="Text Box 156"/>
          <p:cNvSpPr txBox="1">
            <a:spLocks noChangeArrowheads="1"/>
          </p:cNvSpPr>
          <p:nvPr/>
        </p:nvSpPr>
        <p:spPr bwMode="auto">
          <a:xfrm>
            <a:off x="14653957" y="23657189"/>
            <a:ext cx="15697200" cy="228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100584" rIns="228600" bIns="100584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500" dirty="0">
                <a:latin typeface="Arial"/>
                <a:cs typeface="Arial"/>
              </a:rPr>
              <a:t>Overall, 77.3% of patients admitted to the burn unit had a length of stay greater than 24 hours. There were 3 patients who were admitted only for occupational therapy needs.</a:t>
            </a:r>
          </a:p>
          <a:p>
            <a:pPr eaLnBrk="1" hangingPunct="1"/>
            <a:endParaRPr lang="en-US" sz="3000" dirty="0">
              <a:latin typeface="Arial"/>
              <a:cs typeface="Arial"/>
            </a:endParaRPr>
          </a:p>
        </p:txBody>
      </p:sp>
      <p:pic>
        <p:nvPicPr>
          <p:cNvPr id="23" name="Picture 22" descr="Background pattern&#10;&#10;Description automatically generated">
            <a:extLst>
              <a:ext uri="{FF2B5EF4-FFF2-40B4-BE49-F238E27FC236}">
                <a16:creationId xmlns:a16="http://schemas.microsoft.com/office/drawing/2014/main" id="{720D9E47-E59B-4DE9-B99D-E7236FB17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38622" y="26613809"/>
            <a:ext cx="5137756" cy="5137756"/>
          </a:xfrm>
          <a:prstGeom prst="rect">
            <a:avLst/>
          </a:prstGeom>
        </p:spPr>
      </p:pic>
      <p:pic>
        <p:nvPicPr>
          <p:cNvPr id="28" name="Picture 27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E924397-239A-4A42-8381-E24DCA285E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16967" y="26591651"/>
            <a:ext cx="5137756" cy="5137756"/>
          </a:xfrm>
          <a:prstGeom prst="rect">
            <a:avLst/>
          </a:prstGeom>
        </p:spPr>
      </p:pic>
      <p:sp>
        <p:nvSpPr>
          <p:cNvPr id="33" name="Text Box 156">
            <a:extLst>
              <a:ext uri="{FF2B5EF4-FFF2-40B4-BE49-F238E27FC236}">
                <a16:creationId xmlns:a16="http://schemas.microsoft.com/office/drawing/2014/main" id="{77035321-74EB-48A8-BA6E-4426249A49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6046" y="16930021"/>
            <a:ext cx="12039600" cy="760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57150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28600" tIns="100584" rIns="228600" bIns="100584">
            <a:spAutoFit/>
          </a:bodyPr>
          <a:lstStyle>
            <a:lvl1pPr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8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500" dirty="0">
                <a:latin typeface="Arial"/>
                <a:cs typeface="Arial"/>
              </a:rPr>
              <a:t>Admitting providers for general pediatric surgery demonstrated competence in utilizing the pathway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dirty="0">
                <a:latin typeface="Arial"/>
                <a:cs typeface="Arial"/>
              </a:rPr>
              <a:t>Utilization of the pathway decreased the percentage of patients admitted for less than 24 hours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dirty="0">
                <a:latin typeface="Arial"/>
                <a:cs typeface="Arial"/>
              </a:rPr>
              <a:t>Continued education for new and rotating surgery staff will be necessary to continue use of the pathway</a:t>
            </a:r>
          </a:p>
          <a:p>
            <a:pPr eaLnBrk="1" hangingPunct="1"/>
            <a:endParaRPr lang="en-US" sz="3500" dirty="0">
              <a:latin typeface="Arial"/>
              <a:cs typeface="Arial"/>
            </a:endParaRPr>
          </a:p>
          <a:p>
            <a:pPr eaLnBrk="1" hangingPunct="1"/>
            <a:r>
              <a:rPr lang="en-US" sz="3500" dirty="0">
                <a:latin typeface="Arial"/>
                <a:cs typeface="Arial"/>
              </a:rPr>
              <a:t>Incorporating the pathway into burn policies will optimize sustainability after the conclusion of the QI project</a:t>
            </a:r>
          </a:p>
          <a:p>
            <a:pPr eaLnBrk="1" hangingPunct="1"/>
            <a:endParaRPr lang="en-US" sz="3200" dirty="0">
              <a:latin typeface="Arial"/>
              <a:cs typeface="Arial"/>
            </a:endParaRPr>
          </a:p>
          <a:p>
            <a:pPr eaLnBrk="1" hangingPunct="1"/>
            <a:endParaRPr lang="en-US" sz="3200" dirty="0">
              <a:latin typeface="Arial"/>
              <a:cs typeface="Arial"/>
            </a:endParaRPr>
          </a:p>
          <a:p>
            <a:pPr eaLnBrk="1" hangingPunct="1"/>
            <a:endParaRPr lang="en-US" sz="3200" dirty="0">
              <a:latin typeface="Arial"/>
              <a:cs typeface="Arial"/>
            </a:endParaRPr>
          </a:p>
        </p:txBody>
      </p:sp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5069F31B-0D55-410C-AEEC-3A44B4B527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70385" y="16072164"/>
            <a:ext cx="13665317" cy="7562867"/>
          </a:xfrm>
          <a:prstGeom prst="rect">
            <a:avLst/>
          </a:prstGeom>
        </p:spPr>
      </p:pic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BD2CC9CA-33AC-4D49-9319-E363A4A0C2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48464" y="8086063"/>
            <a:ext cx="13665317" cy="77602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3DC9B49-89DB-4CC7-A1C8-41BEDEE17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29200" y="32156400"/>
            <a:ext cx="609600" cy="609600"/>
          </a:xfrm>
          <a:prstGeom prst="rect">
            <a:avLst/>
          </a:prstGeom>
        </p:spPr>
      </p:pic>
      <p:pic>
        <p:nvPicPr>
          <p:cNvPr id="13" name="Monk_NAPNAP_recording.mp3" descr="Monk_NAPNAP_recording.mp3">
            <a:hlinkClick r:id="" action="ppaction://media"/>
            <a:extLst>
              <a:ext uri="{FF2B5EF4-FFF2-40B4-BE49-F238E27FC236}">
                <a16:creationId xmlns:a16="http://schemas.microsoft.com/office/drawing/2014/main" id="{04A8CC6E-7BC8-0C4F-8782-DF0BEDC463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539200" y="1605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262"/>
    </mc:Choice>
    <mc:Fallback xmlns="">
      <p:transition spd="slow" advTm="294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43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oster Option B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Poster Option 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SON-Research-Poster-Temp-36x48-v1 2.potx</Template>
  <TotalTime>968</TotalTime>
  <Words>387</Words>
  <Application>Microsoft Macintosh PowerPoint</Application>
  <PresentationFormat>Custom</PresentationFormat>
  <Paragraphs>51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Poster Option B</vt:lpstr>
      <vt:lpstr>Poster Option 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Baffuto</dc:creator>
  <cp:lastModifiedBy>Jones, Taylor</cp:lastModifiedBy>
  <cp:revision>13</cp:revision>
  <dcterms:created xsi:type="dcterms:W3CDTF">2017-08-31T15:39:41Z</dcterms:created>
  <dcterms:modified xsi:type="dcterms:W3CDTF">2022-05-02T15:46:49Z</dcterms:modified>
</cp:coreProperties>
</file>