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5"/>
  </p:notesMasterIdLst>
  <p:sldIdLst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87921"/>
  </p:normalViewPr>
  <p:slideViewPr>
    <p:cSldViewPr snapToGrid="0" snapToObjects="1">
      <p:cViewPr varScale="1">
        <p:scale>
          <a:sx n="22" d="100"/>
          <a:sy n="22" d="100"/>
        </p:scale>
        <p:origin x="1984" y="3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/Users/laceykang/Desktop/Documents/UMSON/DNP/FALL%202021/NDNP%20812/Run%20Chart.xls" TargetMode="External"/><Relationship Id="rId1" Type="http://schemas.openxmlformats.org/officeDocument/2006/relationships/image" Target="../media/image3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/Users/laceykang/Desktop/Documents/UMSON/DNP/FALL%202021/NDNP%20812/Run%20Chart%20outcome:%20offered.xls" TargetMode="External"/><Relationship Id="rId1" Type="http://schemas.openxmlformats.org/officeDocument/2006/relationships/image" Target="../media/image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'Process- given'!$C$4</c:f>
          <c:strCache>
            <c:ptCount val="1"/>
            <c:pt idx="0">
              <c:v>Patients Received Immunizations with a Buzzy</c:v>
            </c:pt>
          </c:strCache>
        </c:strRef>
      </c:tx>
      <c:layout>
        <c:manualLayout>
          <c:xMode val="edge"/>
          <c:yMode val="edge"/>
          <c:x val="0.44592765748031499"/>
          <c:y val="3.60656500215954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611861488726286E-2"/>
          <c:y val="0.17880794701986755"/>
          <c:w val="0.90339971576590783"/>
          <c:h val="0.71192052980132448"/>
        </c:manualLayout>
      </c:layout>
      <c:lineChart>
        <c:grouping val="standard"/>
        <c:varyColors val="0"/>
        <c:ser>
          <c:idx val="0"/>
          <c:order val="0"/>
          <c:tx>
            <c:v>Values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'Process- given'!chtObs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'Process- given'!chtData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75</c:v>
                </c:pt>
                <c:pt idx="8">
                  <c:v>69</c:v>
                </c:pt>
                <c:pt idx="9">
                  <c:v>33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7-2D48-9E6B-123C2E3B4BCA}"/>
            </c:ext>
          </c:extLst>
        </c:ser>
        <c:ser>
          <c:idx val="1"/>
          <c:order val="1"/>
          <c:tx>
            <c:v>Median</c:v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Median</a:t>
                    </a: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37-2D48-9E6B-123C2E3B4B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'Process- given'!chtMedian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37-2D48-9E6B-123C2E3B4BCA}"/>
            </c:ext>
          </c:extLst>
        </c:ser>
        <c:ser>
          <c:idx val="2"/>
          <c:order val="2"/>
          <c:tx>
            <c:v>Goal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Goal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37-2D48-9E6B-123C2E3B4B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'Process- given'!chtGoal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37-2D48-9E6B-123C2E3B4BCA}"/>
            </c:ext>
          </c:extLst>
        </c:ser>
        <c:ser>
          <c:idx val="3"/>
          <c:order val="3"/>
          <c:tx>
            <c:v>Extend</c:v>
          </c:tx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marker>
          <c:val>
            <c:numRef>
              <c:f>'Process- given'!chtExtend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37-2D48-9E6B-123C2E3B4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095023"/>
        <c:axId val="1"/>
      </c:lineChart>
      <c:catAx>
        <c:axId val="4820950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</a:t>
                </a:r>
              </a:p>
            </c:rich>
          </c:tx>
          <c:layout>
            <c:manualLayout>
              <c:xMode val="edge"/>
              <c:yMode val="edge"/>
              <c:x val="0.47529513084761466"/>
              <c:y val="0.935885909830891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2095023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11861488726286E-2"/>
          <c:y val="0.17880794701986755"/>
          <c:w val="0.90339971576590783"/>
          <c:h val="0.71192052980132448"/>
        </c:manualLayout>
      </c:layout>
      <c:lineChart>
        <c:grouping val="standard"/>
        <c:varyColors val="0"/>
        <c:ser>
          <c:idx val="0"/>
          <c:order val="0"/>
          <c:tx>
            <c:v>Values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Outcome!chtObs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Outcome!chtData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</c:v>
                </c:pt>
                <c:pt idx="4">
                  <c:v>35</c:v>
                </c:pt>
                <c:pt idx="5">
                  <c:v>27</c:v>
                </c:pt>
                <c:pt idx="6">
                  <c:v>12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FB-C547-A419-5097EBFF4452}"/>
            </c:ext>
          </c:extLst>
        </c:ser>
        <c:ser>
          <c:idx val="1"/>
          <c:order val="1"/>
          <c:tx>
            <c:v>Median</c:v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Median</a:t>
                    </a: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FB-C547-A419-5097EBFF44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Outcome!chtMedian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B-C547-A419-5097EBFF4452}"/>
            </c:ext>
          </c:extLst>
        </c:ser>
        <c:ser>
          <c:idx val="2"/>
          <c:order val="2"/>
          <c:tx>
            <c:v>Goal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Goal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FB-C547-A419-5097EBFF44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Outcome!chtGoal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FB-C547-A419-5097EBFF4452}"/>
            </c:ext>
          </c:extLst>
        </c:ser>
        <c:ser>
          <c:idx val="3"/>
          <c:order val="3"/>
          <c:tx>
            <c:v>Extend</c:v>
          </c:tx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marker>
          <c:val>
            <c:numRef>
              <c:f>Outcome!chtExtend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B-C547-A419-5097EBFF4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23135"/>
        <c:axId val="1"/>
      </c:lineChart>
      <c:catAx>
        <c:axId val="6832313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8323135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0.01849</cdr:x>
      <cdr:y>0.07658</cdr:y>
    </cdr:from>
    <cdr:to>
      <cdr:x>0.13785</cdr:x>
      <cdr:y>0.1373</cdr:y>
    </cdr:to>
    <cdr:sp macro="" textlink="">
      <cdr:nvSpPr>
        <cdr:cNvPr id="2050" name="Text Box 2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26571" y="225603"/>
          <a:ext cx="824675" cy="177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237D6FAC-7A47-4F96-A7F6-EAD6B96B4324}" type="TxLink">
            <a:rPr lang="en-US" sz="2400" b="0" i="0" u="none" strike="noStrike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Percent</a:t>
          </a:fld>
          <a:endParaRPr lang="en-US" sz="24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0.01849</cdr:x>
      <cdr:y>0.07658</cdr:y>
    </cdr:from>
    <cdr:to>
      <cdr:x>0.13785</cdr:x>
      <cdr:y>0.1373</cdr:y>
    </cdr:to>
    <cdr:sp macro="" textlink="">
      <cdr:nvSpPr>
        <cdr:cNvPr id="2050" name="Text Box 2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26571" y="225603"/>
          <a:ext cx="824675" cy="177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237D6FAC-7A47-4F96-A7F6-EAD6B96B4324}" type="TxLink">
            <a:rPr lang="en-US" sz="2400" b="0" i="0" u="none" strike="noStrike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Percent</a:t>
          </a:fld>
          <a:endParaRPr lang="en-US" sz="24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0.60856</cdr:x>
      <cdr:y>0.02984</cdr:y>
    </cdr:from>
    <cdr:to>
      <cdr:x>0.90953</cdr:x>
      <cdr:y>0.19581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21009C-2DEA-E24B-AE45-DC1E55CD7A4B}"/>
            </a:ext>
          </a:extLst>
        </cdr:cNvPr>
        <cdr:cNvSpPr txBox="1"/>
      </cdr:nvSpPr>
      <cdr:spPr>
        <a:xfrm xmlns:a="http://schemas.openxmlformats.org/drawingml/2006/main">
          <a:off x="9552742" y="164382"/>
          <a:ext cx="472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80" dirty="0">
              <a:latin typeface="Arial" panose="020B0604020202020204" pitchFamily="34" charset="0"/>
              <a:cs typeface="Arial" panose="020B0604020202020204" pitchFamily="34" charset="0"/>
            </a:rPr>
            <a:t>Patients Offered a Buzzy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CD8B-A8A4-A84E-97A5-A2A575FB2821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66915-09F0-6F47-9373-DC44A432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66915-09F0-6F47-9373-DC44A432C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1" y="1053139"/>
            <a:ext cx="8195216" cy="21549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80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1863981" y="8389260"/>
            <a:ext cx="11125200" cy="36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/>
                <a:cs typeface="Arial"/>
              </a:rPr>
              <a:t>Immunization-associated pain can alter the body response to stress. Despite the development of multiple pain management techniques, many primary care offices have not adopted a form of pain management during routine immunizations. At a large urban pediatric primary care office, many parents have requested pain management during immunizations. </a:t>
            </a: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1881445" y="6996591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863981" y="14613815"/>
            <a:ext cx="11125200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/>
                <a:cs typeface="Arial"/>
              </a:rPr>
              <a:t>To implement and evaluate a protocol for Buzzy use during routine immunizations in a pediatric office.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Goals:</a:t>
            </a:r>
          </a:p>
          <a:p>
            <a:pPr eaLnBrk="1" hangingPunct="1"/>
            <a:endParaRPr lang="en-US" sz="3200" b="1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100% of eligible patients will have been offered a Buzzy by a provider.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100% of patients who were offered a Buzzy will have received their immunizations with a Buzzy by a nurse. </a:t>
            </a:r>
          </a:p>
        </p:txBody>
      </p:sp>
      <p:sp>
        <p:nvSpPr>
          <p:cNvPr id="5" name="Text Box 163"/>
          <p:cNvSpPr txBox="1">
            <a:spLocks noChangeArrowheads="1"/>
          </p:cNvSpPr>
          <p:nvPr/>
        </p:nvSpPr>
        <p:spPr bwMode="auto">
          <a:xfrm>
            <a:off x="1881445" y="13167746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of Project</a:t>
            </a: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863981" y="20974466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7" name="Text Box 165"/>
          <p:cNvSpPr txBox="1">
            <a:spLocks noChangeArrowheads="1"/>
          </p:cNvSpPr>
          <p:nvPr/>
        </p:nvSpPr>
        <p:spPr bwMode="auto">
          <a:xfrm>
            <a:off x="31505782" y="6996589"/>
            <a:ext cx="11676063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Discussions</a:t>
            </a:r>
          </a:p>
        </p:txBody>
      </p:sp>
      <p:sp>
        <p:nvSpPr>
          <p:cNvPr id="8" name="Text Box 156"/>
          <p:cNvSpPr txBox="1">
            <a:spLocks noChangeArrowheads="1"/>
          </p:cNvSpPr>
          <p:nvPr/>
        </p:nvSpPr>
        <p:spPr bwMode="auto">
          <a:xfrm>
            <a:off x="31324013" y="21516089"/>
            <a:ext cx="12039600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Purchase of additional Buzzy and incorporation into EMR to promote sustainability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Buzzy use can be expanded to other primary care offices within the same healthcare system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Additional examinations of barriers to Buzzy use should be considered </a:t>
            </a:r>
          </a:p>
        </p:txBody>
      </p:sp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31370845" y="19897398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Conclusions</a:t>
            </a:r>
          </a:p>
        </p:txBody>
      </p:sp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31285913" y="26647150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References/ Acknowledgement</a:t>
            </a:r>
          </a:p>
        </p:txBody>
      </p:sp>
      <p:sp>
        <p:nvSpPr>
          <p:cNvPr id="14" name="Text Box 164"/>
          <p:cNvSpPr txBox="1">
            <a:spLocks noChangeArrowheads="1"/>
          </p:cNvSpPr>
          <p:nvPr/>
        </p:nvSpPr>
        <p:spPr bwMode="auto">
          <a:xfrm>
            <a:off x="14606845" y="6996590"/>
            <a:ext cx="15849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 </a:t>
            </a:r>
          </a:p>
        </p:txBody>
      </p:sp>
      <p:sp>
        <p:nvSpPr>
          <p:cNvPr id="17" name="Text Box 156"/>
          <p:cNvSpPr txBox="1">
            <a:spLocks noChangeArrowheads="1"/>
          </p:cNvSpPr>
          <p:nvPr/>
        </p:nvSpPr>
        <p:spPr bwMode="auto">
          <a:xfrm>
            <a:off x="31505781" y="8348358"/>
            <a:ext cx="11599863" cy="10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During weeks 5-7 all patients who were offered, received their immunizations with a Buzzy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No significant change in the the incident of patients who were offered and administered immunizations with a Buzzy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Paper documentation of data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Nursing safety concerns and hesitation </a:t>
            </a:r>
            <a:r>
              <a:rPr lang="en-US" sz="3200" dirty="0"/>
              <a:t>with using a new device on all eligible patients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Appointment time constraints </a:t>
            </a:r>
            <a:r>
              <a:rPr lang="en-US" sz="3200" dirty="0">
                <a:latin typeface="Arial"/>
                <a:cs typeface="Arial"/>
              </a:rPr>
              <a:t> 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Initial increase in adherence with Buzzy use and offering to patients consistent with evidence review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Literature review showed adequate pain management with consistent Buzzy use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Limitations</a:t>
            </a:r>
          </a:p>
          <a:p>
            <a:pPr eaLnBrk="1" hangingPunct="1"/>
            <a:endParaRPr lang="en-US" sz="3200" b="1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Short data collection over 11 weeks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Implementation at one office </a:t>
            </a:r>
            <a:endParaRPr lang="en-US" sz="3200" dirty="0"/>
          </a:p>
          <a:p>
            <a:pPr eaLnBrk="1" hangingPunct="1"/>
            <a:endParaRPr lang="en-US" sz="3200" dirty="0">
              <a:latin typeface="Arial"/>
              <a:cs typeface="Arial"/>
            </a:endParaRPr>
          </a:p>
        </p:txBody>
      </p:sp>
      <p:sp>
        <p:nvSpPr>
          <p:cNvPr id="18" name="Text Box 156"/>
          <p:cNvSpPr txBox="1">
            <a:spLocks noChangeArrowheads="1"/>
          </p:cNvSpPr>
          <p:nvPr/>
        </p:nvSpPr>
        <p:spPr bwMode="auto">
          <a:xfrm>
            <a:off x="1863982" y="22562760"/>
            <a:ext cx="11676063" cy="9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Arial"/>
                <a:cs typeface="Arial"/>
              </a:rPr>
              <a:t>Setting: </a:t>
            </a:r>
            <a:r>
              <a:rPr lang="en-US" sz="3200" dirty="0">
                <a:latin typeface="Arial"/>
                <a:cs typeface="Arial"/>
              </a:rPr>
              <a:t>large urban pediatric primary care office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Population: </a:t>
            </a:r>
            <a:r>
              <a:rPr lang="en-US" sz="3200" dirty="0">
                <a:latin typeface="Arial"/>
                <a:cs typeface="Arial"/>
              </a:rPr>
              <a:t>patients </a:t>
            </a:r>
            <a:r>
              <a:rPr lang="en-US" sz="3200" u="sng" dirty="0">
                <a:latin typeface="Arial"/>
                <a:cs typeface="Arial"/>
              </a:rPr>
              <a:t>&gt;</a:t>
            </a:r>
            <a:r>
              <a:rPr lang="en-US" sz="3200" dirty="0">
                <a:latin typeface="Arial"/>
                <a:cs typeface="Arial"/>
              </a:rPr>
              <a:t> 18 months of age receiving at least 1 immunization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Implementation: </a:t>
            </a:r>
          </a:p>
          <a:p>
            <a:pPr eaLnBrk="1" hangingPunct="1"/>
            <a:endParaRPr lang="en-US" sz="3200" b="1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In-person education sessions on Buzzy indications, administration, and contraindications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Educational brochures placed in exam rooms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Multiple Buzzy devices placed at nursing station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Physicians introduced a Buzzy to eligible participants and provided an informational brochure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Providers indicated on vaccine orders if the patient requested a Buzzy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Nurses prepared and administered immunizations with a Buzzy along with documentation of use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9937930" y="1166835"/>
            <a:ext cx="33167715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800" dirty="0">
                <a:solidFill>
                  <a:srgbClr val="BF0E2F"/>
                </a:solidFill>
                <a:latin typeface="Arial Black"/>
                <a:cs typeface="Arial Black"/>
              </a:rPr>
              <a:t>Reducing Vaccine Related Pain in Pediatric Patients</a:t>
            </a:r>
          </a:p>
          <a:p>
            <a:pPr algn="r" eaLnBrk="1" hangingPunct="1"/>
            <a:r>
              <a:rPr lang="en-US" sz="5400" b="0" i="0" dirty="0">
                <a:latin typeface="Arial"/>
                <a:cs typeface="Arial"/>
              </a:rPr>
              <a:t>Lacey Kang, BSN, RN</a:t>
            </a:r>
          </a:p>
          <a:p>
            <a:pPr algn="r" eaLnBrk="1" hangingPunct="1"/>
            <a:r>
              <a:rPr lang="en-US" sz="5400" dirty="0">
                <a:latin typeface="Arial"/>
                <a:cs typeface="Arial"/>
              </a:rPr>
              <a:t>Mary Ellen Connolly, DNP, CRNP</a:t>
            </a:r>
            <a:endParaRPr lang="en-US" sz="5400" b="0" i="0" dirty="0">
              <a:latin typeface="Arial"/>
              <a:cs typeface="Arial"/>
            </a:endParaRPr>
          </a:p>
          <a:p>
            <a:pPr algn="r" eaLnBrk="1" hangingPunct="1"/>
            <a:r>
              <a:rPr lang="en-US" sz="5400" b="0" i="0" dirty="0">
                <a:latin typeface="Arial"/>
                <a:cs typeface="Arial"/>
              </a:rPr>
              <a:t>University of Maryland School of Nursing</a:t>
            </a:r>
          </a:p>
          <a:p>
            <a:pPr algn="r" eaLnBrk="1" hangingPunct="1"/>
            <a:endParaRPr lang="en-US" sz="3000" b="0" i="0" dirty="0">
              <a:latin typeface="Arial"/>
              <a:cs typeface="Arial"/>
            </a:endParaRPr>
          </a:p>
        </p:txBody>
      </p:sp>
      <p:sp>
        <p:nvSpPr>
          <p:cNvPr id="21" name="Text Box 156">
            <a:extLst>
              <a:ext uri="{FF2B5EF4-FFF2-40B4-BE49-F238E27FC236}">
                <a16:creationId xmlns:a16="http://schemas.microsoft.com/office/drawing/2014/main" id="{DE5718F7-7DD1-9F49-83DE-3F2A2F43C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045" y="26104630"/>
            <a:ext cx="15697200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Staff education on week 1-3, project went live on week 4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100% of staff completed education by week 6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Initial education of all staff members had been achieved by week 3, however a new nurse was hired during week 5 and included in the results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No trends, shift above median starting week 3-11, 3 runs noted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There was an increase in the percentage of patients who were offered and administered immunizations with a Buzzy during weeks 3-7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Increased staff shortage and influx of patients starting at week 11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FBC875C-48FF-DF42-BB26-B26749BBC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447292"/>
              </p:ext>
            </p:extLst>
          </p:nvPr>
        </p:nvGraphicFramePr>
        <p:xfrm>
          <a:off x="14559872" y="8530171"/>
          <a:ext cx="15744312" cy="792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A6BBDB3-85D9-264D-B7E2-F99DD078D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992033"/>
              </p:ext>
            </p:extLst>
          </p:nvPr>
        </p:nvGraphicFramePr>
        <p:xfrm>
          <a:off x="14583428" y="17377881"/>
          <a:ext cx="15697200" cy="802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 Box 156">
            <a:extLst>
              <a:ext uri="{FF2B5EF4-FFF2-40B4-BE49-F238E27FC236}">
                <a16:creationId xmlns:a16="http://schemas.microsoft.com/office/drawing/2014/main" id="{D30E2774-157C-FB40-8AB9-1691BBCD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5782" y="28175967"/>
            <a:ext cx="12039600" cy="25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dirty="0"/>
              <a:t>Thank you to my clinical site representative Dr. Scott-McKinney</a:t>
            </a:r>
          </a:p>
          <a:p>
            <a:endParaRPr lang="en-US" sz="3000" dirty="0"/>
          </a:p>
          <a:p>
            <a:br>
              <a:rPr lang="en-US" sz="3000" dirty="0"/>
            </a:br>
            <a:br>
              <a:rPr lang="en-US" sz="3000" dirty="0"/>
            </a:b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B4E86-2A0C-9644-BD00-F58356191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5296" y="29431695"/>
            <a:ext cx="2967295" cy="2936861"/>
          </a:xfrm>
          <a:prstGeom prst="rect">
            <a:avLst/>
          </a:prstGeom>
        </p:spPr>
      </p:pic>
      <p:pic>
        <p:nvPicPr>
          <p:cNvPr id="12" name="Kang_Recording.mp3" descr="Kang_Recording.mp3">
            <a:hlinkClick r:id="" action="ppaction://media"/>
            <a:extLst>
              <a:ext uri="{FF2B5EF4-FFF2-40B4-BE49-F238E27FC236}">
                <a16:creationId xmlns:a16="http://schemas.microsoft.com/office/drawing/2014/main" id="{CD7BAA62-67C5-0345-9901-4D8A8DE55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06720" y="3700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62"/>
    </mc:Choice>
    <mc:Fallback xmlns="">
      <p:transition spd="slow" advTm="190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4359</TotalTime>
  <Words>473</Words>
  <Application>Microsoft Macintosh PowerPoint</Application>
  <PresentationFormat>Custom</PresentationFormat>
  <Paragraphs>67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Poster Option A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34</cp:revision>
  <dcterms:created xsi:type="dcterms:W3CDTF">2017-08-31T15:39:41Z</dcterms:created>
  <dcterms:modified xsi:type="dcterms:W3CDTF">2022-05-03T21:34:56Z</dcterms:modified>
</cp:coreProperties>
</file>