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4" r:id="rId2"/>
  </p:sldMasterIdLst>
  <p:notesMasterIdLst>
    <p:notesMasterId r:id="rId4"/>
  </p:notesMasterIdLst>
  <p:sldIdLst>
    <p:sldId id="259" r:id="rId3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07"/>
    <p:restoredTop sz="95365"/>
  </p:normalViewPr>
  <p:slideViewPr>
    <p:cSldViewPr snapToGrid="0" snapToObjects="1">
      <p:cViewPr varScale="1">
        <p:scale>
          <a:sx n="24" d="100"/>
          <a:sy n="24" d="100"/>
        </p:scale>
        <p:origin x="656" y="26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DEA8C-635E-7049-BBF8-1D6C4D66D479}" type="datetimeFigureOut">
              <a:rPr lang="en-US" smtClean="0"/>
              <a:t>5/3/22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F725B-15F6-FD45-9B9D-32A0C058EC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3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F725B-15F6-FD45-9B9D-32A0C058EC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4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99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13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4013092" cy="5575452"/>
          </a:xfrm>
          <a:prstGeom prst="rect">
            <a:avLst/>
          </a:prstGeom>
          <a:solidFill>
            <a:srgbClr val="BF0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2" name="Picture 1" descr="UM_School_Nursing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78" y="1700953"/>
            <a:ext cx="8137921" cy="213991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701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5" name="Picture 4" descr="UM_School_Nursing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7" y="1053139"/>
            <a:ext cx="8195216" cy="21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7"/>
          <p:cNvSpPr txBox="1">
            <a:spLocks noChangeArrowheads="1"/>
          </p:cNvSpPr>
          <p:nvPr/>
        </p:nvSpPr>
        <p:spPr bwMode="auto">
          <a:xfrm>
            <a:off x="1939987" y="15499277"/>
            <a:ext cx="11396611" cy="2511457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b="1" dirty="0"/>
              <a:t>Purpose Statement: </a:t>
            </a:r>
            <a:r>
              <a:rPr lang="en-US" sz="3000" dirty="0"/>
              <a:t>To implement and evaluate the effectiveness of 40% oral dextrose gel, with feeds, as a first line treatment for ANH in infants ≥ 35 weeks gestation on a mother-baby unit (MBU)/newborn nursery (NBN) at an academic medical center. 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3" name="Text Box 162"/>
          <p:cNvSpPr txBox="1">
            <a:spLocks noChangeArrowheads="1"/>
          </p:cNvSpPr>
          <p:nvPr/>
        </p:nvSpPr>
        <p:spPr bwMode="auto">
          <a:xfrm>
            <a:off x="1881445" y="6996591"/>
            <a:ext cx="11676063" cy="8302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Problem Statement </a:t>
            </a:r>
          </a:p>
        </p:txBody>
      </p:sp>
      <p:sp>
        <p:nvSpPr>
          <p:cNvPr id="4" name="Text Box 161"/>
          <p:cNvSpPr txBox="1">
            <a:spLocks noChangeArrowheads="1"/>
          </p:cNvSpPr>
          <p:nvPr/>
        </p:nvSpPr>
        <p:spPr bwMode="auto">
          <a:xfrm>
            <a:off x="1817428" y="18151928"/>
            <a:ext cx="11908501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b="1" dirty="0">
                <a:latin typeface="Arial"/>
                <a:cs typeface="Arial"/>
              </a:rPr>
              <a:t>Process Goals</a:t>
            </a:r>
            <a:r>
              <a:rPr lang="en-US" sz="3000" dirty="0">
                <a:latin typeface="Arial"/>
                <a:cs typeface="Arial"/>
              </a:rPr>
              <a:t>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/>
              <a:t>All eligible infants will be given 40% oral dextrose gel, based on the algorithm.</a:t>
            </a:r>
          </a:p>
          <a:p>
            <a:pPr eaLnBrk="1" hangingPunct="1"/>
            <a:r>
              <a:rPr lang="en-US" sz="3000" b="1" dirty="0">
                <a:latin typeface="Arial"/>
                <a:cs typeface="Arial"/>
              </a:rPr>
              <a:t>Outcome Goals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/>
              <a:t>All eligible infants will avoid NICU admission for management of ANH.</a:t>
            </a:r>
            <a:endParaRPr lang="en-US" sz="3000" b="1" dirty="0">
              <a:latin typeface="Arial"/>
              <a:cs typeface="Arial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/>
              <a:t>Mothers of infants receiving treatment for ANH who desire to exclusively breastfeed will exclusively breastfeed during hospital stay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5" name="Text Box 163"/>
          <p:cNvSpPr txBox="1">
            <a:spLocks noChangeArrowheads="1"/>
          </p:cNvSpPr>
          <p:nvPr/>
        </p:nvSpPr>
        <p:spPr bwMode="auto">
          <a:xfrm>
            <a:off x="1817428" y="14567704"/>
            <a:ext cx="11658600" cy="830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Purpose and Goals</a:t>
            </a:r>
          </a:p>
        </p:txBody>
      </p:sp>
      <p:sp>
        <p:nvSpPr>
          <p:cNvPr id="6" name="Text Box 164"/>
          <p:cNvSpPr txBox="1">
            <a:spLocks noChangeArrowheads="1"/>
          </p:cNvSpPr>
          <p:nvPr/>
        </p:nvSpPr>
        <p:spPr bwMode="auto">
          <a:xfrm>
            <a:off x="14454445" y="7026753"/>
            <a:ext cx="15849600" cy="833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Results</a:t>
            </a:r>
          </a:p>
        </p:txBody>
      </p:sp>
      <p:sp>
        <p:nvSpPr>
          <p:cNvPr id="7" name="Text Box 165"/>
          <p:cNvSpPr txBox="1">
            <a:spLocks noChangeArrowheads="1"/>
          </p:cNvSpPr>
          <p:nvPr/>
        </p:nvSpPr>
        <p:spPr bwMode="auto">
          <a:xfrm>
            <a:off x="31099248" y="6996591"/>
            <a:ext cx="12039600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Discussion</a:t>
            </a:r>
          </a:p>
        </p:txBody>
      </p:sp>
      <p:sp>
        <p:nvSpPr>
          <p:cNvPr id="8" name="Text Box 156"/>
          <p:cNvSpPr txBox="1">
            <a:spLocks noChangeArrowheads="1"/>
          </p:cNvSpPr>
          <p:nvPr/>
        </p:nvSpPr>
        <p:spPr bwMode="auto">
          <a:xfrm>
            <a:off x="31200982" y="22549075"/>
            <a:ext cx="12211105" cy="251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>
                <a:latin typeface="Arial"/>
                <a:cs typeface="Arial"/>
              </a:rPr>
              <a:t>Sustainability: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Maintain and increase change champions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Inclusion of updated algorithm in new staff orientation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Incorporation into current hypoglycemia policy aids in sustainability.</a:t>
            </a:r>
          </a:p>
        </p:txBody>
      </p:sp>
      <p:sp>
        <p:nvSpPr>
          <p:cNvPr id="9" name="Text Box 166"/>
          <p:cNvSpPr txBox="1">
            <a:spLocks noChangeArrowheads="1"/>
          </p:cNvSpPr>
          <p:nvPr/>
        </p:nvSpPr>
        <p:spPr bwMode="auto">
          <a:xfrm>
            <a:off x="31115229" y="16692964"/>
            <a:ext cx="12211105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Conclusions</a:t>
            </a:r>
          </a:p>
        </p:txBody>
      </p:sp>
      <p:sp>
        <p:nvSpPr>
          <p:cNvPr id="11" name="Text Box 167"/>
          <p:cNvSpPr txBox="1">
            <a:spLocks noChangeArrowheads="1"/>
          </p:cNvSpPr>
          <p:nvPr/>
        </p:nvSpPr>
        <p:spPr bwMode="auto">
          <a:xfrm>
            <a:off x="31212892" y="25411381"/>
            <a:ext cx="12039600" cy="8334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References</a:t>
            </a:r>
          </a:p>
        </p:txBody>
      </p:sp>
      <p:sp>
        <p:nvSpPr>
          <p:cNvPr id="12" name="Text Box 161"/>
          <p:cNvSpPr txBox="1">
            <a:spLocks noChangeArrowheads="1"/>
          </p:cNvSpPr>
          <p:nvPr/>
        </p:nvSpPr>
        <p:spPr bwMode="auto">
          <a:xfrm>
            <a:off x="1808992" y="23504174"/>
            <a:ext cx="11856259" cy="845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b="1" dirty="0">
                <a:latin typeface="Arial"/>
                <a:cs typeface="Arial"/>
              </a:rPr>
              <a:t>Setting: </a:t>
            </a:r>
            <a:r>
              <a:rPr lang="en-US" sz="3000" dirty="0">
                <a:latin typeface="Arial"/>
                <a:cs typeface="Arial"/>
              </a:rPr>
              <a:t>17-bed MBU/NBN at an academic medical center </a:t>
            </a:r>
          </a:p>
          <a:p>
            <a:pPr eaLnBrk="1" hangingPunct="1"/>
            <a:r>
              <a:rPr lang="en-US" sz="3000" b="1" dirty="0">
                <a:latin typeface="Arial"/>
                <a:cs typeface="Arial"/>
              </a:rPr>
              <a:t>Population: </a:t>
            </a:r>
            <a:r>
              <a:rPr lang="en-US" sz="3000" dirty="0">
                <a:latin typeface="Arial"/>
                <a:cs typeface="Arial"/>
              </a:rPr>
              <a:t>Infants </a:t>
            </a:r>
            <a:r>
              <a:rPr lang="en-US" sz="3000" dirty="0"/>
              <a:t>≥ 35 weeks gestation with ANH.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Exclusion criteria: Symptomatic NH, blood glucose (BG) &lt; 25 mg/dL, &gt; 24 HOL</a:t>
            </a:r>
          </a:p>
          <a:p>
            <a:pPr eaLnBrk="1" hangingPunct="1"/>
            <a:endParaRPr lang="en-US" sz="3000" b="1" dirty="0">
              <a:latin typeface="Arial"/>
              <a:cs typeface="Arial"/>
            </a:endParaRPr>
          </a:p>
          <a:p>
            <a:pPr eaLnBrk="1" hangingPunct="1"/>
            <a:r>
              <a:rPr lang="en-US" sz="3000" b="1" dirty="0">
                <a:latin typeface="Arial"/>
                <a:cs typeface="Arial"/>
              </a:rPr>
              <a:t>Implementation Strategies and Measures: I</a:t>
            </a:r>
            <a:r>
              <a:rPr lang="en-US" sz="3000" dirty="0"/>
              <a:t>mplementation took place over a 15-week period in Fall 2021.</a:t>
            </a:r>
          </a:p>
          <a:p>
            <a:pPr marL="457200" lvl="0" indent="-45720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Staff educated via in-services, learning stations, an educational poster board placed in the NBN and a 13-question test.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Adaptation of existing hypoglycemia protocol to include 40% dextrose gel.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Laminated dextrose gel algorithm reference cards distributed to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40% dextrose gel stocked on the unit.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 collected weekly via data </a:t>
            </a:r>
          </a:p>
          <a:p>
            <a:r>
              <a:rPr lang="en-US" sz="3000" dirty="0"/>
              <a:t>    collection forms and chart audits.</a:t>
            </a:r>
          </a:p>
          <a:p>
            <a:pPr eaLnBrk="1" hangingPunct="1"/>
            <a:endParaRPr lang="en-US" sz="2800" b="1" dirty="0">
              <a:latin typeface="Arial"/>
              <a:cs typeface="Arial"/>
            </a:endParaRPr>
          </a:p>
          <a:p>
            <a:pPr eaLnBrk="1" hangingPunct="1"/>
            <a:endParaRPr lang="en-US" sz="2800" dirty="0">
              <a:latin typeface="Arial"/>
              <a:cs typeface="Arial"/>
            </a:endParaRPr>
          </a:p>
        </p:txBody>
      </p:sp>
      <p:sp>
        <p:nvSpPr>
          <p:cNvPr id="13" name="Text Box 164"/>
          <p:cNvSpPr txBox="1">
            <a:spLocks noChangeArrowheads="1"/>
          </p:cNvSpPr>
          <p:nvPr/>
        </p:nvSpPr>
        <p:spPr bwMode="auto">
          <a:xfrm>
            <a:off x="1808992" y="22549075"/>
            <a:ext cx="11658600" cy="830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Methods</a:t>
            </a:r>
          </a:p>
        </p:txBody>
      </p:sp>
      <p:sp>
        <p:nvSpPr>
          <p:cNvPr id="15" name="Text Box 152"/>
          <p:cNvSpPr txBox="1">
            <a:spLocks noChangeArrowheads="1"/>
          </p:cNvSpPr>
          <p:nvPr/>
        </p:nvSpPr>
        <p:spPr bwMode="auto">
          <a:xfrm>
            <a:off x="31286734" y="30816278"/>
            <a:ext cx="11252970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>
                <a:latin typeface="Arial"/>
                <a:cs typeface="Arial"/>
              </a:rPr>
              <a:t>Dr. Jenny Yu, MD</a:t>
            </a:r>
          </a:p>
        </p:txBody>
      </p:sp>
      <p:sp>
        <p:nvSpPr>
          <p:cNvPr id="16" name="Text Box 167"/>
          <p:cNvSpPr txBox="1">
            <a:spLocks noChangeArrowheads="1"/>
          </p:cNvSpPr>
          <p:nvPr/>
        </p:nvSpPr>
        <p:spPr bwMode="auto">
          <a:xfrm>
            <a:off x="31286734" y="29763664"/>
            <a:ext cx="12039600" cy="833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Acknowledgments</a:t>
            </a:r>
          </a:p>
        </p:txBody>
      </p:sp>
      <p:sp>
        <p:nvSpPr>
          <p:cNvPr id="18" name="Text Box 156"/>
          <p:cNvSpPr txBox="1">
            <a:spLocks noChangeArrowheads="1"/>
          </p:cNvSpPr>
          <p:nvPr/>
        </p:nvSpPr>
        <p:spPr bwMode="auto">
          <a:xfrm>
            <a:off x="15702000" y="24532500"/>
            <a:ext cx="6145073" cy="666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"/>
                <a:cs typeface="Arial"/>
              </a:rPr>
              <a:t>94% of staff received education </a:t>
            </a:r>
            <a:r>
              <a:rPr lang="en-US" sz="3000" dirty="0">
                <a:latin typeface="Arial"/>
                <a:cs typeface="Arial"/>
              </a:rPr>
              <a:t>on dextrose gel administration and algorithm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3000" dirty="0">
              <a:latin typeface="Arial"/>
              <a:cs typeface="Arial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Dextrose gel was </a:t>
            </a:r>
            <a:r>
              <a:rPr lang="en-US" sz="3000" b="1" dirty="0">
                <a:latin typeface="Arial"/>
                <a:cs typeface="Arial"/>
              </a:rPr>
              <a:t>administered appropriately per the algorithm 88% </a:t>
            </a:r>
            <a:r>
              <a:rPr lang="en-US" sz="3000" dirty="0">
                <a:latin typeface="Arial"/>
                <a:cs typeface="Arial"/>
              </a:rPr>
              <a:t>of the time.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3000" dirty="0">
              <a:latin typeface="Arial"/>
              <a:cs typeface="Arial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/>
              <a:t>Implementation was associated with </a:t>
            </a:r>
            <a:r>
              <a:rPr lang="en-US" sz="3000" b="1" dirty="0"/>
              <a:t>an overall decrease in NICU admissions </a:t>
            </a:r>
            <a:r>
              <a:rPr lang="en-US" sz="3000" dirty="0"/>
              <a:t>related to ANH from 50% to 26%. </a:t>
            </a:r>
          </a:p>
        </p:txBody>
      </p:sp>
      <p:sp>
        <p:nvSpPr>
          <p:cNvPr id="19" name="Text Box 156"/>
          <p:cNvSpPr txBox="1">
            <a:spLocks noChangeArrowheads="1"/>
          </p:cNvSpPr>
          <p:nvPr/>
        </p:nvSpPr>
        <p:spPr bwMode="auto">
          <a:xfrm>
            <a:off x="10674949" y="559635"/>
            <a:ext cx="32463899" cy="669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8800" dirty="0">
                <a:solidFill>
                  <a:srgbClr val="BF0E2F"/>
                </a:solidFill>
                <a:latin typeface="Arial Black"/>
                <a:cs typeface="Arial Black"/>
              </a:rPr>
              <a:t>Implementation of Oral Dextrose Gel for Asymptomatic Neonatal Hypoglycemia</a:t>
            </a:r>
          </a:p>
          <a:p>
            <a:pPr algn="r" eaLnBrk="1" hangingPunct="1"/>
            <a:r>
              <a:rPr lang="en-US" sz="5100" b="0" i="0" dirty="0">
                <a:latin typeface="Arial"/>
                <a:cs typeface="Arial"/>
              </a:rPr>
              <a:t>Kendall Vaughan, BSN, RN</a:t>
            </a:r>
          </a:p>
          <a:p>
            <a:pPr algn="r" eaLnBrk="1" hangingPunct="1"/>
            <a:r>
              <a:rPr lang="en-US" sz="5100" dirty="0">
                <a:latin typeface="Arial"/>
                <a:cs typeface="Arial"/>
              </a:rPr>
              <a:t>Jennifer Fitzgerald DNP, NNP-BC</a:t>
            </a:r>
          </a:p>
          <a:p>
            <a:pPr algn="r" eaLnBrk="1" hangingPunct="1"/>
            <a:r>
              <a:rPr lang="en-US" sz="5100" dirty="0">
                <a:latin typeface="Arial"/>
                <a:cs typeface="Arial"/>
              </a:rPr>
              <a:t>Barbara Wise, PhD, RN, CPNP-ACPC</a:t>
            </a:r>
          </a:p>
          <a:p>
            <a:pPr algn="r" eaLnBrk="1" hangingPunct="1"/>
            <a:r>
              <a:rPr lang="en-US" sz="5100" b="0" i="0" dirty="0">
                <a:latin typeface="Arial"/>
                <a:cs typeface="Arial"/>
              </a:rPr>
              <a:t>University of Maryland School of Nursing</a:t>
            </a:r>
          </a:p>
          <a:p>
            <a:pPr algn="r" eaLnBrk="1" hangingPunct="1"/>
            <a:endParaRPr lang="en-US" sz="3000" b="0" i="0" dirty="0"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42A9EE-BF27-6543-8146-A62148F8C038}"/>
              </a:ext>
            </a:extLst>
          </p:cNvPr>
          <p:cNvSpPr txBox="1"/>
          <p:nvPr/>
        </p:nvSpPr>
        <p:spPr>
          <a:xfrm>
            <a:off x="1808993" y="7912957"/>
            <a:ext cx="11658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Untreated Neonatal Hypoglycemia (NH) can contribute to neurodevelopmental sequalae.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Current treatment options include formula supplementation or Neonatal Intensive Care Unit (NICU) admission for intravenous (IV) fluids, leading to disruption of mother-infant dyad and infant exposure to painful procedures.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 2020, nearly 50% of at risk newborns ≥ 35 weeks required NICU admission for NH treatment at the target institution.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40% dextrose gel is considered the standard of care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for asymptomatic NH (ANH) and is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currently not being used at this institution.</a:t>
            </a:r>
            <a:endParaRPr lang="en-US" sz="3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B701E7-F89C-F94E-ABD2-2C5E4D7FC20C}"/>
              </a:ext>
            </a:extLst>
          </p:cNvPr>
          <p:cNvSpPr txBox="1"/>
          <p:nvPr/>
        </p:nvSpPr>
        <p:spPr>
          <a:xfrm>
            <a:off x="15900621" y="22810580"/>
            <a:ext cx="13064992" cy="9541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Note: On week 15, the dextrose gel algorithm was followed incorrectly - multiple patients received formula feeds for ANH prior to dextrose gel administration.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94351C-3F5D-6E40-AD59-8EFA7E08D476}"/>
              </a:ext>
            </a:extLst>
          </p:cNvPr>
          <p:cNvSpPr txBox="1"/>
          <p:nvPr/>
        </p:nvSpPr>
        <p:spPr>
          <a:xfrm>
            <a:off x="10949674" y="29285629"/>
            <a:ext cx="2205699" cy="1104245"/>
          </a:xfrm>
          <a:prstGeom prst="doubleWave">
            <a:avLst/>
          </a:prstGeom>
          <a:ln w="76200"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46520"/>
                      <a:gd name="connsiteY0" fmla="*/ 0 h 1815882"/>
                      <a:gd name="connsiteX1" fmla="*/ 2546520 w 2546520"/>
                      <a:gd name="connsiteY1" fmla="*/ 0 h 1815882"/>
                      <a:gd name="connsiteX2" fmla="*/ 2546520 w 2546520"/>
                      <a:gd name="connsiteY2" fmla="*/ 1815882 h 1815882"/>
                      <a:gd name="connsiteX3" fmla="*/ 0 w 2546520"/>
                      <a:gd name="connsiteY3" fmla="*/ 1815882 h 1815882"/>
                      <a:gd name="connsiteX4" fmla="*/ 0 w 2546520"/>
                      <a:gd name="connsiteY4" fmla="*/ 0 h 1815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6520" h="1815882" fill="none" extrusionOk="0">
                        <a:moveTo>
                          <a:pt x="0" y="0"/>
                        </a:moveTo>
                        <a:cubicBezTo>
                          <a:pt x="1069636" y="-49533"/>
                          <a:pt x="1634098" y="-14809"/>
                          <a:pt x="2546520" y="0"/>
                        </a:cubicBezTo>
                        <a:cubicBezTo>
                          <a:pt x="2654880" y="529871"/>
                          <a:pt x="2709885" y="1389597"/>
                          <a:pt x="2546520" y="1815882"/>
                        </a:cubicBezTo>
                        <a:cubicBezTo>
                          <a:pt x="1686537" y="1767651"/>
                          <a:pt x="301893" y="1900337"/>
                          <a:pt x="0" y="1815882"/>
                        </a:cubicBezTo>
                        <a:cubicBezTo>
                          <a:pt x="113222" y="1274936"/>
                          <a:pt x="-85746" y="886605"/>
                          <a:pt x="0" y="0"/>
                        </a:cubicBezTo>
                        <a:close/>
                      </a:path>
                      <a:path w="2546520" h="1815882" stroke="0" extrusionOk="0">
                        <a:moveTo>
                          <a:pt x="0" y="0"/>
                        </a:moveTo>
                        <a:cubicBezTo>
                          <a:pt x="316192" y="118645"/>
                          <a:pt x="2140788" y="116012"/>
                          <a:pt x="2546520" y="0"/>
                        </a:cubicBezTo>
                        <a:cubicBezTo>
                          <a:pt x="2631271" y="610295"/>
                          <a:pt x="2419277" y="1456641"/>
                          <a:pt x="2546520" y="1815882"/>
                        </a:cubicBezTo>
                        <a:cubicBezTo>
                          <a:pt x="1310012" y="1950482"/>
                          <a:pt x="318027" y="1658686"/>
                          <a:pt x="0" y="1815882"/>
                        </a:cubicBezTo>
                        <a:cubicBezTo>
                          <a:pt x="66903" y="1226402"/>
                          <a:pt x="107324" y="3249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Dextrose Gel Algorithm </a:t>
            </a:r>
          </a:p>
        </p:txBody>
      </p:sp>
      <p:sp>
        <p:nvSpPr>
          <p:cNvPr id="51" name="Text Box 156">
            <a:extLst>
              <a:ext uri="{FF2B5EF4-FFF2-40B4-BE49-F238E27FC236}">
                <a16:creationId xmlns:a16="http://schemas.microsoft.com/office/drawing/2014/main" id="{C5E14473-993A-E344-ADE8-109E06F89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2892" y="7912957"/>
            <a:ext cx="12027690" cy="805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Overall, NICU admissions related to ANH decreased after dextrose gel implementation.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Infants were less likely to achieve treatment success and require NICU admission if blood glucose (BG) was &lt; 30 mg/dl.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Similar to the literature, this QI project demonstrated 40% dextrose gel implementation may contribute to improved BG levels and reduced NICU admissions for ANH treatment.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Unlike the literature, improvement in exclusive breastfeeding rates was not established. </a:t>
            </a:r>
          </a:p>
          <a:p>
            <a:pPr eaLnBrk="1" hangingPunct="1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Limitations: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Small sample size.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Access issues and hospital restrictions related to the covid-19 pandemic.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High staff turn over rates, including loss of lactation consultants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Staff apprehension of oral dextrose gel 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0AB897-795F-794C-B7CD-4BAEDF7B82F2}"/>
              </a:ext>
            </a:extLst>
          </p:cNvPr>
          <p:cNvSpPr txBox="1"/>
          <p:nvPr/>
        </p:nvSpPr>
        <p:spPr>
          <a:xfrm>
            <a:off x="31369259" y="17797502"/>
            <a:ext cx="11499579" cy="19389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Implementation of 40% dextrose gel and an adapted algorithm was associated with an overall decrease in NICU admissions for management of ANH. Thus, increasing infant retention in the NBN and opportunity for mother-infant bonding.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27784D-5300-B748-A7D9-C6341C59642E}"/>
              </a:ext>
            </a:extLst>
          </p:cNvPr>
          <p:cNvSpPr txBox="1"/>
          <p:nvPr/>
        </p:nvSpPr>
        <p:spPr>
          <a:xfrm>
            <a:off x="21813643" y="30585852"/>
            <a:ext cx="6408987" cy="93871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Arial"/>
                <a:cs typeface="Arial"/>
              </a:rPr>
              <a:t>Treatment success = Birth-4 HOL: BG </a:t>
            </a:r>
            <a:r>
              <a:rPr lang="en-US" sz="2700" dirty="0"/>
              <a:t>≥</a:t>
            </a:r>
            <a:r>
              <a:rPr lang="en-US" sz="2700" dirty="0">
                <a:latin typeface="Arial"/>
                <a:cs typeface="Arial"/>
              </a:rPr>
              <a:t>40 mg/dL; 4-24 HOL BG </a:t>
            </a:r>
            <a:r>
              <a:rPr lang="en-US" sz="2700" dirty="0"/>
              <a:t>≥ </a:t>
            </a:r>
            <a:r>
              <a:rPr lang="en-US" sz="2700" dirty="0">
                <a:latin typeface="Arial"/>
                <a:cs typeface="Arial"/>
              </a:rPr>
              <a:t>45 mg/dL</a:t>
            </a:r>
          </a:p>
        </p:txBody>
      </p:sp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D08E944F-085E-124A-A620-CB00A5ED0A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4" t="4223" r="6809" b="8823"/>
          <a:stretch/>
        </p:blipFill>
        <p:spPr>
          <a:xfrm>
            <a:off x="14884029" y="8014916"/>
            <a:ext cx="14990430" cy="6666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CDB9C75-4E08-6E40-8725-0A36D77E9B52}"/>
              </a:ext>
            </a:extLst>
          </p:cNvPr>
          <p:cNvSpPr txBox="1"/>
          <p:nvPr/>
        </p:nvSpPr>
        <p:spPr>
          <a:xfrm>
            <a:off x="31212892" y="20044013"/>
            <a:ext cx="110806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Next steps: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Increase lactation consultant participation to help improve exclusive breastfeeding 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Transfer of project to institution staff for continued data collection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30FDDC1F-CD96-E04B-8664-7261896421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371" t="41499" r="38379" b="29517"/>
          <a:stretch/>
        </p:blipFill>
        <p:spPr>
          <a:xfrm>
            <a:off x="21945601" y="24070836"/>
            <a:ext cx="6145073" cy="625787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2D40650-E746-B242-A731-94511D717F7B}"/>
              </a:ext>
            </a:extLst>
          </p:cNvPr>
          <p:cNvCxnSpPr>
            <a:cxnSpLocks/>
          </p:cNvCxnSpPr>
          <p:nvPr/>
        </p:nvCxnSpPr>
        <p:spPr>
          <a:xfrm flipV="1">
            <a:off x="25081776" y="10808242"/>
            <a:ext cx="3283687" cy="634818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Chart, line chart&#10;&#10;Description automatically generated">
            <a:extLst>
              <a:ext uri="{FF2B5EF4-FFF2-40B4-BE49-F238E27FC236}">
                <a16:creationId xmlns:a16="http://schemas.microsoft.com/office/drawing/2014/main" id="{654F4011-39C8-F54B-ACAA-A6704E3C9B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15" t="7218" r="7581" b="10357"/>
          <a:stretch/>
        </p:blipFill>
        <p:spPr>
          <a:xfrm>
            <a:off x="15702000" y="15132103"/>
            <a:ext cx="13762000" cy="74262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E120CB-7756-6C4A-816F-08110C8E97F4}"/>
              </a:ext>
            </a:extLst>
          </p:cNvPr>
          <p:cNvSpPr txBox="1"/>
          <p:nvPr/>
        </p:nvSpPr>
        <p:spPr>
          <a:xfrm>
            <a:off x="18252863" y="20306280"/>
            <a:ext cx="8252763" cy="553998"/>
          </a:xfrm>
          <a:prstGeom prst="rect">
            <a:avLst/>
          </a:prstGeom>
          <a:solidFill>
            <a:srgbClr val="FFC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Arial"/>
                <a:cs typeface="Arial"/>
              </a:rPr>
              <a:t>79% of infants achieved treatment success</a:t>
            </a:r>
            <a:endParaRPr lang="en-US" sz="3000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3FBA4A2-503B-124D-AE9D-D487238C8AAB}"/>
              </a:ext>
            </a:extLst>
          </p:cNvPr>
          <p:cNvCxnSpPr>
            <a:cxnSpLocks/>
          </p:cNvCxnSpPr>
          <p:nvPr/>
        </p:nvCxnSpPr>
        <p:spPr>
          <a:xfrm>
            <a:off x="25081776" y="11496147"/>
            <a:ext cx="1469810" cy="67189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Qr code&#10;&#10;Description automatically generated">
            <a:extLst>
              <a:ext uri="{FF2B5EF4-FFF2-40B4-BE49-F238E27FC236}">
                <a16:creationId xmlns:a16="http://schemas.microsoft.com/office/drawing/2014/main" id="{E7FF6477-4463-1146-A91D-13FEE6E8FF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51303" y="26722852"/>
            <a:ext cx="2562777" cy="2562777"/>
          </a:xfrm>
          <a:prstGeom prst="rect">
            <a:avLst/>
          </a:prstGeom>
        </p:spPr>
      </p:pic>
      <p:pic>
        <p:nvPicPr>
          <p:cNvPr id="63" name="Picture 62" descr="Qr code&#10;&#10;Description automatically generated">
            <a:extLst>
              <a:ext uri="{FF2B5EF4-FFF2-40B4-BE49-F238E27FC236}">
                <a16:creationId xmlns:a16="http://schemas.microsoft.com/office/drawing/2014/main" id="{88897A26-0B34-634A-BF06-F737AB2F6C6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622" r="10562" b="11516"/>
          <a:stretch/>
        </p:blipFill>
        <p:spPr>
          <a:xfrm>
            <a:off x="8878975" y="29311310"/>
            <a:ext cx="1832553" cy="2034795"/>
          </a:xfrm>
          <a:prstGeom prst="rect">
            <a:avLst/>
          </a:prstGeom>
        </p:spPr>
      </p:pic>
      <p:sp>
        <p:nvSpPr>
          <p:cNvPr id="68" name="Bent Arrow 67">
            <a:extLst>
              <a:ext uri="{FF2B5EF4-FFF2-40B4-BE49-F238E27FC236}">
                <a16:creationId xmlns:a16="http://schemas.microsoft.com/office/drawing/2014/main" id="{7624DAFC-E658-0449-8FFD-D56507F98628}"/>
              </a:ext>
            </a:extLst>
          </p:cNvPr>
          <p:cNvSpPr/>
          <p:nvPr/>
        </p:nvSpPr>
        <p:spPr>
          <a:xfrm rot="10800000">
            <a:off x="11396053" y="30368502"/>
            <a:ext cx="1312939" cy="457200"/>
          </a:xfrm>
          <a:prstGeom prst="bentArrow">
            <a:avLst/>
          </a:prstGeom>
          <a:solidFill>
            <a:srgbClr val="BF0E2F"/>
          </a:solidFill>
          <a:ln w="0">
            <a:solidFill>
              <a:srgbClr val="BF0E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1613DA-3C4A-C14E-A3CE-A7307560143C}"/>
              </a:ext>
            </a:extLst>
          </p:cNvPr>
          <p:cNvSpPr txBox="1"/>
          <p:nvPr/>
        </p:nvSpPr>
        <p:spPr>
          <a:xfrm>
            <a:off x="19602926" y="10844479"/>
            <a:ext cx="5474632" cy="1051116"/>
          </a:xfrm>
          <a:prstGeom prst="rect">
            <a:avLst/>
          </a:prstGeom>
          <a:solidFill>
            <a:srgbClr val="FFC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Arial"/>
                <a:cs typeface="Arial"/>
              </a:rPr>
              <a:t>Infant’s initial blood glucose levels &lt; 30 mg/dL </a:t>
            </a:r>
          </a:p>
        </p:txBody>
      </p:sp>
      <p:pic>
        <p:nvPicPr>
          <p:cNvPr id="10" name="Vaughan Dextrose Gel Poster NAPNAP recording.mp3" descr="Vaughan Dextrose Gel Poster NAPNAP recording.mp3">
            <a:hlinkClick r:id="" action="ppaction://media"/>
            <a:extLst>
              <a:ext uri="{FF2B5EF4-FFF2-40B4-BE49-F238E27FC236}">
                <a16:creationId xmlns:a16="http://schemas.microsoft.com/office/drawing/2014/main" id="{5BFA6CBD-756F-6C4E-B062-EE289F3B8B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71704" y="33132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355"/>
    </mc:Choice>
    <mc:Fallback xmlns="">
      <p:transition spd="slow" advTm="28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3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ster Option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ster Option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SON-Research-Poster-Temp-36x48-v1 2.potx</Template>
  <TotalTime>35466</TotalTime>
  <Words>683</Words>
  <Application>Microsoft Macintosh PowerPoint</Application>
  <PresentationFormat>Custom</PresentationFormat>
  <Paragraphs>68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Poster Option B</vt:lpstr>
      <vt:lpstr>Poster Option 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Baffuto</dc:creator>
  <cp:lastModifiedBy>Jones, Taylor</cp:lastModifiedBy>
  <cp:revision>51</cp:revision>
  <dcterms:created xsi:type="dcterms:W3CDTF">2017-08-31T15:39:41Z</dcterms:created>
  <dcterms:modified xsi:type="dcterms:W3CDTF">2022-05-03T17:53:13Z</dcterms:modified>
</cp:coreProperties>
</file>