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2" r:id="rId2"/>
    <p:sldMasterId id="2147483654" r:id="rId3"/>
  </p:sldMasterIdLst>
  <p:notesMasterIdLst>
    <p:notesMasterId r:id="rId5"/>
  </p:notesMasterIdLst>
  <p:sldIdLst>
    <p:sldId id="257" r:id="rId4"/>
  </p:sldIdLst>
  <p:sldSz cx="43891200" cy="32918400"/>
  <p:notesSz cx="6858000" cy="9144000"/>
  <p:defaultTextStyle>
    <a:defPPr>
      <a:defRPr lang="en-US"/>
    </a:defPPr>
    <a:lvl1pPr marL="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0E2F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88062" autoAdjust="0"/>
  </p:normalViewPr>
  <p:slideViewPr>
    <p:cSldViewPr snapToGrid="0" snapToObjects="1">
      <p:cViewPr varScale="1">
        <p:scale>
          <a:sx n="22" d="100"/>
          <a:sy n="22" d="100"/>
        </p:scale>
        <p:origin x="1960" y="344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15DD41-186C-4816-A3D2-3D76DF94B187}" type="datetimeFigureOut">
              <a:rPr lang="en-US" smtClean="0"/>
              <a:t>5/3/22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A3D36A-9019-4A1C-9A80-0DC422253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963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A3D36A-9019-4A1C-9A80-0DC422253FA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253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5681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6994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1131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M_School_Nursing_CMYK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791" y="1053139"/>
            <a:ext cx="8195216" cy="2154980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1115094" cy="33009824"/>
          </a:xfrm>
          <a:prstGeom prst="rect">
            <a:avLst/>
          </a:prstGeom>
          <a:solidFill>
            <a:srgbClr val="BF0E2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908081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219456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2194560" rtl="0" eaLnBrk="1" latinLnBrk="0" hangingPunct="1">
        <a:spcBef>
          <a:spcPct val="20000"/>
        </a:spcBef>
        <a:buFont typeface="Arial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2194560" rtl="0" eaLnBrk="1" latinLnBrk="0" hangingPunct="1">
        <a:spcBef>
          <a:spcPct val="20000"/>
        </a:spcBef>
        <a:buFont typeface="Arial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2194560" rtl="0" eaLnBrk="1" latinLnBrk="0" hangingPunct="1">
        <a:spcBef>
          <a:spcPct val="20000"/>
        </a:spcBef>
        <a:buFont typeface="Arial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2194560" rtl="0" eaLnBrk="1" latinLnBrk="0" hangingPunct="1">
        <a:spcBef>
          <a:spcPct val="20000"/>
        </a:spcBef>
        <a:buFont typeface="Arial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2194560" rtl="0" eaLnBrk="1" latinLnBrk="0" hangingPunct="1">
        <a:spcBef>
          <a:spcPct val="20000"/>
        </a:spcBef>
        <a:buFont typeface="Arial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44013092" cy="5575452"/>
          </a:xfrm>
          <a:prstGeom prst="rect">
            <a:avLst/>
          </a:prstGeom>
          <a:solidFill>
            <a:srgbClr val="BF0E2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pic>
        <p:nvPicPr>
          <p:cNvPr id="2" name="Picture 1" descr="UM_School_Nursing_white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278" y="1700953"/>
            <a:ext cx="8137921" cy="2139914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31996902"/>
            <a:ext cx="44013092" cy="101292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417011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ctr" defTabSz="219456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2194560" rtl="0" eaLnBrk="1" latinLnBrk="0" hangingPunct="1">
        <a:spcBef>
          <a:spcPct val="20000"/>
        </a:spcBef>
        <a:buFont typeface="Arial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2194560" rtl="0" eaLnBrk="1" latinLnBrk="0" hangingPunct="1">
        <a:spcBef>
          <a:spcPct val="20000"/>
        </a:spcBef>
        <a:buFont typeface="Arial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2194560" rtl="0" eaLnBrk="1" latinLnBrk="0" hangingPunct="1">
        <a:spcBef>
          <a:spcPct val="20000"/>
        </a:spcBef>
        <a:buFont typeface="Arial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2194560" rtl="0" eaLnBrk="1" latinLnBrk="0" hangingPunct="1">
        <a:spcBef>
          <a:spcPct val="20000"/>
        </a:spcBef>
        <a:buFont typeface="Arial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2194560" rtl="0" eaLnBrk="1" latinLnBrk="0" hangingPunct="1">
        <a:spcBef>
          <a:spcPct val="20000"/>
        </a:spcBef>
        <a:buFont typeface="Arial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1996902"/>
            <a:ext cx="44013092" cy="101292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pic>
        <p:nvPicPr>
          <p:cNvPr id="5" name="Picture 4" descr="UM_School_Nursing_CMYK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347" y="1053139"/>
            <a:ext cx="8195216" cy="21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787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219456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2194560" rtl="0" eaLnBrk="1" latinLnBrk="0" hangingPunct="1">
        <a:spcBef>
          <a:spcPct val="20000"/>
        </a:spcBef>
        <a:buFont typeface="Arial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2194560" rtl="0" eaLnBrk="1" latinLnBrk="0" hangingPunct="1">
        <a:spcBef>
          <a:spcPct val="20000"/>
        </a:spcBef>
        <a:buFont typeface="Arial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2194560" rtl="0" eaLnBrk="1" latinLnBrk="0" hangingPunct="1">
        <a:spcBef>
          <a:spcPct val="20000"/>
        </a:spcBef>
        <a:buFont typeface="Arial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2194560" rtl="0" eaLnBrk="1" latinLnBrk="0" hangingPunct="1">
        <a:spcBef>
          <a:spcPct val="20000"/>
        </a:spcBef>
        <a:buFont typeface="Arial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2194560" rtl="0" eaLnBrk="1" latinLnBrk="0" hangingPunct="1">
        <a:spcBef>
          <a:spcPct val="20000"/>
        </a:spcBef>
        <a:buFont typeface="Arial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hart, line chart&#10;&#10;Description automatically generated">
            <a:extLst>
              <a:ext uri="{FF2B5EF4-FFF2-40B4-BE49-F238E27FC236}">
                <a16:creationId xmlns:a16="http://schemas.microsoft.com/office/drawing/2014/main" id="{7D0BBCF1-A88B-459A-A382-AADAD8BFD3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92586" y="7765837"/>
            <a:ext cx="13720203" cy="8283885"/>
          </a:xfrm>
          <a:prstGeom prst="rect">
            <a:avLst/>
          </a:prstGeom>
        </p:spPr>
      </p:pic>
      <p:pic>
        <p:nvPicPr>
          <p:cNvPr id="73" name="Picture 72" descr="Chart, bar chart&#10;&#10;Description automatically generated">
            <a:extLst>
              <a:ext uri="{FF2B5EF4-FFF2-40B4-BE49-F238E27FC236}">
                <a16:creationId xmlns:a16="http://schemas.microsoft.com/office/drawing/2014/main" id="{536EE0CD-5597-4DBD-825C-B2FB817C73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93873" y="16440255"/>
            <a:ext cx="11626425" cy="7147260"/>
          </a:xfrm>
          <a:prstGeom prst="rect">
            <a:avLst/>
          </a:prstGeom>
        </p:spPr>
      </p:pic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114B22FC-0F97-4D7D-B551-503CAC99FBE9}"/>
              </a:ext>
            </a:extLst>
          </p:cNvPr>
          <p:cNvSpPr/>
          <p:nvPr/>
        </p:nvSpPr>
        <p:spPr>
          <a:xfrm>
            <a:off x="31091951" y="21242999"/>
            <a:ext cx="11987785" cy="3272677"/>
          </a:xfrm>
          <a:prstGeom prst="roundRect">
            <a:avLst/>
          </a:prstGeom>
          <a:solidFill>
            <a:srgbClr val="FFCC00"/>
          </a:solidFill>
          <a:ln w="76200">
            <a:solidFill>
              <a:srgbClr val="BF0E2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A05BEB6-D70A-4D43-AE84-42838BBDCCE0}"/>
              </a:ext>
            </a:extLst>
          </p:cNvPr>
          <p:cNvSpPr/>
          <p:nvPr/>
        </p:nvSpPr>
        <p:spPr>
          <a:xfrm>
            <a:off x="31106592" y="17290262"/>
            <a:ext cx="11910344" cy="2303980"/>
          </a:xfrm>
          <a:prstGeom prst="rect">
            <a:avLst/>
          </a:prstGeom>
          <a:solidFill>
            <a:schemeClr val="bg1"/>
          </a:solidFill>
          <a:ln w="19050">
            <a:solidFill>
              <a:srgbClr val="BF0E2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3CA5574-2EB8-4B84-BFA8-3970E504241D}"/>
              </a:ext>
            </a:extLst>
          </p:cNvPr>
          <p:cNvSpPr/>
          <p:nvPr/>
        </p:nvSpPr>
        <p:spPr>
          <a:xfrm>
            <a:off x="26841533" y="17959135"/>
            <a:ext cx="3347884" cy="2925875"/>
          </a:xfrm>
          <a:prstGeom prst="ellipse">
            <a:avLst/>
          </a:prstGeom>
          <a:solidFill>
            <a:srgbClr val="FFCC00"/>
          </a:solidFill>
          <a:ln>
            <a:solidFill>
              <a:srgbClr val="BF0E2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F64A020-0E6F-4318-83E7-CB3340906594}"/>
              </a:ext>
            </a:extLst>
          </p:cNvPr>
          <p:cNvSpPr/>
          <p:nvPr/>
        </p:nvSpPr>
        <p:spPr>
          <a:xfrm>
            <a:off x="23506019" y="24460987"/>
            <a:ext cx="5431046" cy="4727485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6DC5EA7-AD40-461C-B207-D3C3A22A28E1}"/>
              </a:ext>
            </a:extLst>
          </p:cNvPr>
          <p:cNvSpPr/>
          <p:nvPr/>
        </p:nvSpPr>
        <p:spPr>
          <a:xfrm>
            <a:off x="1881746" y="25095643"/>
            <a:ext cx="11634902" cy="4729124"/>
          </a:xfrm>
          <a:prstGeom prst="rect">
            <a:avLst/>
          </a:prstGeom>
          <a:solidFill>
            <a:schemeClr val="bg1"/>
          </a:solidFill>
          <a:ln w="19050">
            <a:solidFill>
              <a:srgbClr val="BF0E2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B40DBE4-6D0F-41D1-AAC9-1B7B411E8367}"/>
              </a:ext>
            </a:extLst>
          </p:cNvPr>
          <p:cNvSpPr/>
          <p:nvPr/>
        </p:nvSpPr>
        <p:spPr>
          <a:xfrm>
            <a:off x="1922241" y="16223001"/>
            <a:ext cx="11471103" cy="2411574"/>
          </a:xfrm>
          <a:prstGeom prst="rect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Box 147"/>
          <p:cNvSpPr txBox="1">
            <a:spLocks noChangeArrowheads="1"/>
          </p:cNvSpPr>
          <p:nvPr/>
        </p:nvSpPr>
        <p:spPr bwMode="auto">
          <a:xfrm>
            <a:off x="2118829" y="8192992"/>
            <a:ext cx="11125200" cy="640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28600" tIns="100584" rIns="228600" bIns="100584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3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national rate of children (3- 17 years) diagnosed with developmental </a:t>
            </a:r>
            <a:r>
              <a:rPr lang="en-US" sz="3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disabilities is </a:t>
            </a:r>
            <a:r>
              <a:rPr lang="en-US" sz="31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17.8% and increasing</a:t>
            </a:r>
            <a:endParaRPr lang="en-US" sz="31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3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Children with developmental delays, cognitive impairments, and intellectual disabilities are </a:t>
            </a:r>
            <a:r>
              <a:rPr lang="en-US" sz="3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more likely to receive specialty care leading to frequent hospitalizations and surgeries.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3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population has </a:t>
            </a:r>
            <a:r>
              <a:rPr lang="en-US" sz="3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atypical pain behaviors and cannot self-report pain </a:t>
            </a:r>
            <a:r>
              <a:rPr lang="en-US" sz="3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are at risk for the under recognition and treatment of pain.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3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 a pediatric medical-surgical unit,</a:t>
            </a:r>
            <a:r>
              <a:rPr lang="en-US" sz="3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 current standard pain assessment for patients unable to self-report is the FLACC scale</a:t>
            </a:r>
            <a:r>
              <a:rPr lang="en-US" sz="3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1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3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 revised-FLACC (r-FLACC) is a validated and reliable tool tailored to assess pain in this population and offers the opportunity for parent or caregiver input.</a:t>
            </a:r>
            <a:endParaRPr lang="en-US" sz="3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162"/>
          <p:cNvSpPr txBox="1">
            <a:spLocks noChangeArrowheads="1"/>
          </p:cNvSpPr>
          <p:nvPr/>
        </p:nvSpPr>
        <p:spPr bwMode="auto">
          <a:xfrm>
            <a:off x="1881445" y="6996591"/>
            <a:ext cx="11676063" cy="83026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800" b="1" dirty="0">
                <a:solidFill>
                  <a:schemeClr val="bg1"/>
                </a:solidFill>
                <a:latin typeface="Arial Black"/>
                <a:cs typeface="Arial Black"/>
              </a:rPr>
              <a:t>Problem Statement</a:t>
            </a:r>
          </a:p>
        </p:txBody>
      </p:sp>
      <p:sp>
        <p:nvSpPr>
          <p:cNvPr id="4" name="Text Box 161"/>
          <p:cNvSpPr txBox="1">
            <a:spLocks noChangeArrowheads="1"/>
          </p:cNvSpPr>
          <p:nvPr/>
        </p:nvSpPr>
        <p:spPr bwMode="auto">
          <a:xfrm>
            <a:off x="1868560" y="16334356"/>
            <a:ext cx="11658599" cy="6424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28600" tIns="100584" rIns="228600" bIns="100584">
            <a:spAutoFit/>
          </a:bodyPr>
          <a:lstStyle>
            <a:lvl1pPr defTabSz="612775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612775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612775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612775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612775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61277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marR="0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Purpose Statement: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implement and evaluate the r-FLACC pain scale for assessing pain in pediatric patients with developmental delays, intellectual disabilities, and cognitive impairments. </a:t>
            </a:r>
          </a:p>
          <a:p>
            <a:pPr marL="457200" marR="0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1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Goals:</a:t>
            </a: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Eligible patients will be scored using the r-FLACC every 4 hours by nurses</a:t>
            </a: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arents/ car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egivers of eligible patients will be given the opportunity to individualize the r-FLACC pain scale</a:t>
            </a:r>
          </a:p>
          <a:p>
            <a:pPr marR="0" lvl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Parents/ caregivers of eligible patients will report satisfaction about their child’s pain control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Box 163"/>
          <p:cNvSpPr txBox="1">
            <a:spLocks noChangeArrowheads="1"/>
          </p:cNvSpPr>
          <p:nvPr/>
        </p:nvSpPr>
        <p:spPr bwMode="auto">
          <a:xfrm>
            <a:off x="1922241" y="14898036"/>
            <a:ext cx="11658600" cy="83026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800" b="1" dirty="0">
                <a:solidFill>
                  <a:schemeClr val="bg1"/>
                </a:solidFill>
                <a:latin typeface="Arial Black"/>
                <a:cs typeface="Arial Black"/>
              </a:rPr>
              <a:t>Purpose &amp; Goals</a:t>
            </a:r>
          </a:p>
        </p:txBody>
      </p:sp>
      <p:sp>
        <p:nvSpPr>
          <p:cNvPr id="6" name="Text Box 164"/>
          <p:cNvSpPr txBox="1">
            <a:spLocks noChangeArrowheads="1"/>
          </p:cNvSpPr>
          <p:nvPr/>
        </p:nvSpPr>
        <p:spPr bwMode="auto">
          <a:xfrm>
            <a:off x="14454445" y="7026753"/>
            <a:ext cx="15849600" cy="8334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800" b="1" dirty="0">
                <a:solidFill>
                  <a:schemeClr val="bg1"/>
                </a:solidFill>
                <a:latin typeface="Arial Black"/>
                <a:cs typeface="Arial Black"/>
              </a:rPr>
              <a:t>Results</a:t>
            </a:r>
          </a:p>
        </p:txBody>
      </p:sp>
      <p:sp>
        <p:nvSpPr>
          <p:cNvPr id="9" name="Text Box 166"/>
          <p:cNvSpPr txBox="1">
            <a:spLocks noChangeArrowheads="1"/>
          </p:cNvSpPr>
          <p:nvPr/>
        </p:nvSpPr>
        <p:spPr bwMode="auto">
          <a:xfrm>
            <a:off x="31066045" y="7026753"/>
            <a:ext cx="12039600" cy="8334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800" b="1" dirty="0">
                <a:solidFill>
                  <a:schemeClr val="bg1"/>
                </a:solidFill>
                <a:latin typeface="Arial Black"/>
                <a:cs typeface="Arial Black"/>
              </a:rPr>
              <a:t>Discussion</a:t>
            </a:r>
          </a:p>
        </p:txBody>
      </p:sp>
      <p:sp>
        <p:nvSpPr>
          <p:cNvPr id="10" name="Text Box 152"/>
          <p:cNvSpPr txBox="1">
            <a:spLocks noChangeArrowheads="1"/>
          </p:cNvSpPr>
          <p:nvPr/>
        </p:nvSpPr>
        <p:spPr bwMode="auto">
          <a:xfrm>
            <a:off x="31143766" y="21210391"/>
            <a:ext cx="12039600" cy="5435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28600" tIns="100584" rIns="228600" bIns="100584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r-FLACC pain scale adequately captured this pediatric population’s pain and caregivers were satisfied with their child’s pain management. Results suggest the r-FLACC pain scale is the most appropriate pain scale for children with developmental delays, intellectual disabilities, and cognitive impairments agreeing with previously published evidence.</a:t>
            </a:r>
          </a:p>
          <a:p>
            <a:pPr eaLnBrk="1" hangingPunct="1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 Steps: 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Integration of the r-FLACC pain scale in the electronic medical record to be used across all pediatric areas.</a:t>
            </a:r>
            <a:endParaRPr lang="en-US" sz="3000" dirty="0">
              <a:latin typeface="Arial"/>
              <a:cs typeface="Arial"/>
            </a:endParaRPr>
          </a:p>
        </p:txBody>
      </p:sp>
      <p:sp>
        <p:nvSpPr>
          <p:cNvPr id="11" name="Text Box 167"/>
          <p:cNvSpPr txBox="1">
            <a:spLocks noChangeArrowheads="1"/>
          </p:cNvSpPr>
          <p:nvPr/>
        </p:nvSpPr>
        <p:spPr bwMode="auto">
          <a:xfrm>
            <a:off x="31106592" y="20001902"/>
            <a:ext cx="12039600" cy="83343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800" b="1" dirty="0">
                <a:solidFill>
                  <a:schemeClr val="bg1"/>
                </a:solidFill>
                <a:latin typeface="Arial Black"/>
                <a:cs typeface="Arial Black"/>
              </a:rPr>
              <a:t>Conclusion</a:t>
            </a:r>
          </a:p>
        </p:txBody>
      </p:sp>
      <p:sp>
        <p:nvSpPr>
          <p:cNvPr id="12" name="Text Box 161"/>
          <p:cNvSpPr txBox="1">
            <a:spLocks noChangeArrowheads="1"/>
          </p:cNvSpPr>
          <p:nvPr/>
        </p:nvSpPr>
        <p:spPr bwMode="auto">
          <a:xfrm>
            <a:off x="1922241" y="23598213"/>
            <a:ext cx="11518376" cy="9082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28600" tIns="100584" rIns="228600" bIns="100584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Setting: </a:t>
            </a:r>
            <a:r>
              <a:rPr lang="en-US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20-bed inpatient pediatric medical-surgical unit </a:t>
            </a:r>
          </a:p>
          <a:p>
            <a:pPr eaLnBrk="1" hangingPunct="1"/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Population: 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hildren with developmental delays, cognitive impairments, and intellectual disabilities prohibiting pain self-report</a:t>
            </a:r>
          </a:p>
          <a:p>
            <a:pPr eaLnBrk="1" hangingPunct="1"/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Intervention: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Incorporating the r-FLACC into daily practice included:</a:t>
            </a:r>
          </a:p>
          <a:p>
            <a:pPr marL="1028700" lvl="1" eaLnBrk="1" hangingPunct="1">
              <a:buFont typeface="Courier New" panose="02070309020205020404" pitchFamily="49" charset="0"/>
              <a:buChar char="o"/>
            </a:pPr>
            <a:r>
              <a:rPr lang="en-US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Providing the opportunity for parent or caregiver involvement upon admission using a self-made </a:t>
            </a:r>
            <a:r>
              <a:rPr lang="en-US" sz="2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Nurse Admission Guide &amp; hands-on r-FLACC pain scale</a:t>
            </a:r>
          </a:p>
          <a:p>
            <a:pPr marL="1028700" lvl="1" eaLnBrk="1" hangingPunct="1">
              <a:buFont typeface="Courier New" panose="02070309020205020404" pitchFamily="49" charset="0"/>
              <a:buChar char="o"/>
            </a:pPr>
            <a:r>
              <a:rPr lang="en-US" sz="2900" dirty="0">
                <a:latin typeface="Times New Roman" panose="02020603050405020304" pitchFamily="18" charset="0"/>
                <a:ea typeface="Calibri" panose="020F0502020204030204" pitchFamily="34" charset="0"/>
              </a:rPr>
              <a:t>Documenting the r-FLACC pain score and pain intervention on paper every 4 hours in addition to the concurrent FLACC score electronically throughout the admission</a:t>
            </a:r>
          </a:p>
          <a:p>
            <a:pPr marL="1028700" lvl="1" eaLnBrk="1" hangingPunct="1">
              <a:buFont typeface="Courier New" panose="02070309020205020404" pitchFamily="49" charset="0"/>
              <a:buChar char="o"/>
            </a:pP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Assessing parent/ caregiver perception and satisfaction anonymously</a:t>
            </a:r>
          </a:p>
          <a:p>
            <a:pPr lvl="1" indent="0" eaLnBrk="1" hangingPunct="1"/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sz="2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Strategies/ Tactics: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Announcements, reminders, re-education, and identified facilitators/ barriers </a:t>
            </a:r>
            <a:r>
              <a:rPr lang="en-US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 face-to-face, </a:t>
            </a:r>
            <a:r>
              <a:rPr lang="en-US" sz="29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email, ‘huddle’ announcements, monthly staff meeting minutes, electronic medical record ‘sticky note’ feature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Staff incentives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 champions</a:t>
            </a:r>
          </a:p>
        </p:txBody>
      </p:sp>
      <p:sp>
        <p:nvSpPr>
          <p:cNvPr id="13" name="Text Box 164"/>
          <p:cNvSpPr txBox="1">
            <a:spLocks noChangeArrowheads="1"/>
          </p:cNvSpPr>
          <p:nvPr/>
        </p:nvSpPr>
        <p:spPr bwMode="auto">
          <a:xfrm>
            <a:off x="1881445" y="22826945"/>
            <a:ext cx="11658600" cy="83026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800" b="1" dirty="0">
                <a:solidFill>
                  <a:schemeClr val="bg1"/>
                </a:solidFill>
                <a:latin typeface="Arial Black"/>
                <a:cs typeface="Arial Black"/>
              </a:rPr>
              <a:t>Methods</a:t>
            </a:r>
          </a:p>
        </p:txBody>
      </p:sp>
      <p:sp>
        <p:nvSpPr>
          <p:cNvPr id="16" name="Text Box 167"/>
          <p:cNvSpPr txBox="1">
            <a:spLocks noChangeArrowheads="1"/>
          </p:cNvSpPr>
          <p:nvPr/>
        </p:nvSpPr>
        <p:spPr bwMode="auto">
          <a:xfrm>
            <a:off x="31143766" y="27093056"/>
            <a:ext cx="12039600" cy="833438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800" b="1" dirty="0">
                <a:solidFill>
                  <a:schemeClr val="bg1"/>
                </a:solidFill>
                <a:latin typeface="Arial Black"/>
                <a:cs typeface="Arial Black"/>
              </a:rPr>
              <a:t>References</a:t>
            </a:r>
          </a:p>
        </p:txBody>
      </p:sp>
      <p:sp>
        <p:nvSpPr>
          <p:cNvPr id="19" name="Text Box 156"/>
          <p:cNvSpPr txBox="1">
            <a:spLocks noChangeArrowheads="1"/>
          </p:cNvSpPr>
          <p:nvPr/>
        </p:nvSpPr>
        <p:spPr bwMode="auto">
          <a:xfrm>
            <a:off x="9937930" y="1166835"/>
            <a:ext cx="33167715" cy="586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28600" tIns="100584" rIns="228600" bIns="100584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8800" dirty="0">
                <a:solidFill>
                  <a:srgbClr val="BF0E2F"/>
                </a:solidFill>
                <a:latin typeface="Arial Black"/>
                <a:cs typeface="Arial Black"/>
              </a:rPr>
              <a:t>Implementation of the revised-FLACC Observational Pain Scale on a Pediatric Unit</a:t>
            </a:r>
          </a:p>
          <a:p>
            <a:pPr algn="r" eaLnBrk="1" hangingPunct="1"/>
            <a:r>
              <a:rPr lang="en-US" sz="5400" b="0" i="0" dirty="0">
                <a:latin typeface="Arial"/>
                <a:cs typeface="Arial"/>
              </a:rPr>
              <a:t>Amanda Hansen BSN, RN, CPN</a:t>
            </a:r>
          </a:p>
          <a:p>
            <a:pPr algn="r" eaLnBrk="1" hangingPunct="1"/>
            <a:r>
              <a:rPr lang="en-US" sz="5400" b="0" i="0" dirty="0">
                <a:latin typeface="Arial"/>
                <a:cs typeface="Arial"/>
              </a:rPr>
              <a:t>Shari Simone DNP, CPNP-AC, FAANP, FCCM, FAAN</a:t>
            </a:r>
          </a:p>
          <a:p>
            <a:pPr algn="r" eaLnBrk="1" hangingPunct="1"/>
            <a:r>
              <a:rPr lang="en-US" sz="5400" b="0" i="0" dirty="0">
                <a:latin typeface="Arial"/>
                <a:cs typeface="Arial"/>
              </a:rPr>
              <a:t>University of Maryland School of Nursing</a:t>
            </a:r>
          </a:p>
          <a:p>
            <a:pPr algn="r" eaLnBrk="1" hangingPunct="1"/>
            <a:endParaRPr lang="en-US" sz="3000" b="0" i="0" dirty="0">
              <a:latin typeface="Arial"/>
              <a:cs typeface="Arial"/>
            </a:endParaRPr>
          </a:p>
        </p:txBody>
      </p:sp>
      <p:pic>
        <p:nvPicPr>
          <p:cNvPr id="33" name="Picture 32" descr="A picture containing text, sign, black, watch&#10;&#10;Description automatically generated">
            <a:extLst>
              <a:ext uri="{FF2B5EF4-FFF2-40B4-BE49-F238E27FC236}">
                <a16:creationId xmlns:a16="http://schemas.microsoft.com/office/drawing/2014/main" id="{AF700755-FAC0-4AAB-A1CB-740181C1E7D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19468" y="28580383"/>
            <a:ext cx="3195380" cy="3195380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B318EE05-695C-48C3-8586-BF7B99BBDF27}"/>
              </a:ext>
            </a:extLst>
          </p:cNvPr>
          <p:cNvSpPr/>
          <p:nvPr/>
        </p:nvSpPr>
        <p:spPr>
          <a:xfrm flipV="1">
            <a:off x="13441467" y="27890211"/>
            <a:ext cx="2300590" cy="578224"/>
          </a:xfrm>
          <a:prstGeom prst="rect">
            <a:avLst/>
          </a:prstGeom>
          <a:solidFill>
            <a:srgbClr val="FFCC00"/>
          </a:solidFill>
          <a:ln>
            <a:solidFill>
              <a:srgbClr val="BF0E2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23062F8-9AE5-452E-B9D7-0D47457581F8}"/>
              </a:ext>
            </a:extLst>
          </p:cNvPr>
          <p:cNvSpPr txBox="1"/>
          <p:nvPr/>
        </p:nvSpPr>
        <p:spPr>
          <a:xfrm>
            <a:off x="13504800" y="27993162"/>
            <a:ext cx="215210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latin typeface="Arial Black" panose="020B0A04020102020204" pitchFamily="34" charset="0"/>
              </a:rPr>
              <a:t>SCAN ME!</a:t>
            </a:r>
          </a:p>
        </p:txBody>
      </p:sp>
      <p:sp>
        <p:nvSpPr>
          <p:cNvPr id="44" name="Flowchart: Preparation 43">
            <a:extLst>
              <a:ext uri="{FF2B5EF4-FFF2-40B4-BE49-F238E27FC236}">
                <a16:creationId xmlns:a16="http://schemas.microsoft.com/office/drawing/2014/main" id="{A38DFFB6-9DC5-492D-BF4F-C96BD399FEDF}"/>
              </a:ext>
            </a:extLst>
          </p:cNvPr>
          <p:cNvSpPr/>
          <p:nvPr/>
        </p:nvSpPr>
        <p:spPr>
          <a:xfrm>
            <a:off x="18007791" y="9825703"/>
            <a:ext cx="3928045" cy="1459624"/>
          </a:xfrm>
          <a:prstGeom prst="flowChartPreparation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6F01838-6FC4-4BEE-BCD4-FEF76D64A357}"/>
              </a:ext>
            </a:extLst>
          </p:cNvPr>
          <p:cNvSpPr txBox="1"/>
          <p:nvPr/>
        </p:nvSpPr>
        <p:spPr>
          <a:xfrm>
            <a:off x="18606547" y="9955350"/>
            <a:ext cx="27305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+mj-lt"/>
                <a:cs typeface="Times New Roman" panose="02020603050405020304" pitchFamily="18" charset="0"/>
              </a:rPr>
              <a:t>Prior census data estimated 3-4 patients per week would be eligible for the r-FLACC pain scale! </a:t>
            </a:r>
          </a:p>
        </p:txBody>
      </p:sp>
      <p:sp>
        <p:nvSpPr>
          <p:cNvPr id="18" name="Star: 10 Points 17">
            <a:extLst>
              <a:ext uri="{FF2B5EF4-FFF2-40B4-BE49-F238E27FC236}">
                <a16:creationId xmlns:a16="http://schemas.microsoft.com/office/drawing/2014/main" id="{4769F558-5A72-477F-A22D-167DFCCD98AD}"/>
              </a:ext>
            </a:extLst>
          </p:cNvPr>
          <p:cNvSpPr/>
          <p:nvPr/>
        </p:nvSpPr>
        <p:spPr>
          <a:xfrm>
            <a:off x="23431988" y="29284173"/>
            <a:ext cx="5389001" cy="3195380"/>
          </a:xfrm>
          <a:prstGeom prst="star10">
            <a:avLst/>
          </a:prstGeom>
          <a:solidFill>
            <a:srgbClr val="FFCC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81ADA1F-5F03-40A5-BFF3-178FF2FAE3B4}"/>
              </a:ext>
            </a:extLst>
          </p:cNvPr>
          <p:cNvSpPr txBox="1"/>
          <p:nvPr/>
        </p:nvSpPr>
        <p:spPr>
          <a:xfrm>
            <a:off x="23529129" y="24480311"/>
            <a:ext cx="540793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rgbClr val="1A1A2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Data includes 465 observations where both the FLACC and r-FLACC were both collected across 15 patients.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rgbClr val="1A1A2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mean FLACC score </a:t>
            </a:r>
            <a:r>
              <a:rPr lang="en-GB" sz="2500" dirty="0">
                <a:solidFill>
                  <a:srgbClr val="1A1A2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was</a:t>
            </a:r>
            <a:r>
              <a:rPr lang="en-GB" sz="2500" dirty="0">
                <a:solidFill>
                  <a:srgbClr val="1A1A2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.2667 on a 0–10-point scale.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rgbClr val="1A1A2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mean r-FLACC score </a:t>
            </a:r>
            <a:r>
              <a:rPr lang="en-GB" sz="2500" dirty="0">
                <a:solidFill>
                  <a:srgbClr val="1A1A2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was </a:t>
            </a:r>
            <a:r>
              <a:rPr lang="en-GB" sz="2500" dirty="0">
                <a:solidFill>
                  <a:srgbClr val="1A1A2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.3204 on a 0–10-point scale.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dirty="0">
                <a:solidFill>
                  <a:srgbClr val="1A1A26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mean difference between FLACC and r-FLACC scores was approximately 0.05 points.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FLACC and r-FLACC scores were highly correlated at .916 (p &lt; .001). </a:t>
            </a:r>
          </a:p>
        </p:txBody>
      </p:sp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29DDD809-055E-49A6-896A-7889534A37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907053"/>
              </p:ext>
            </p:extLst>
          </p:nvPr>
        </p:nvGraphicFramePr>
        <p:xfrm>
          <a:off x="16295883" y="24515676"/>
          <a:ext cx="6943989" cy="5534130"/>
        </p:xfrm>
        <a:graphic>
          <a:graphicData uri="http://schemas.openxmlformats.org/drawingml/2006/table">
            <a:tbl>
              <a:tblPr firstRow="1" firstCol="1" bandRow="1"/>
              <a:tblGrid>
                <a:gridCol w="3895966">
                  <a:extLst>
                    <a:ext uri="{9D8B030D-6E8A-4147-A177-3AD203B41FA5}">
                      <a16:colId xmlns:a16="http://schemas.microsoft.com/office/drawing/2014/main" val="1685631879"/>
                    </a:ext>
                  </a:extLst>
                </a:gridCol>
                <a:gridCol w="1558389">
                  <a:extLst>
                    <a:ext uri="{9D8B030D-6E8A-4147-A177-3AD203B41FA5}">
                      <a16:colId xmlns:a16="http://schemas.microsoft.com/office/drawing/2014/main" val="3787207173"/>
                    </a:ext>
                  </a:extLst>
                </a:gridCol>
                <a:gridCol w="1489634">
                  <a:extLst>
                    <a:ext uri="{9D8B030D-6E8A-4147-A177-3AD203B41FA5}">
                      <a16:colId xmlns:a16="http://schemas.microsoft.com/office/drawing/2014/main" val="3190341663"/>
                    </a:ext>
                  </a:extLst>
                </a:gridCol>
              </a:tblGrid>
              <a:tr h="65996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t-Test: Paired Two Sample for Means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8657778"/>
                  </a:ext>
                </a:extLst>
              </a:tr>
              <a:tr h="5039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7627253"/>
                  </a:ext>
                </a:extLst>
              </a:tr>
              <a:tr h="3185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FLACC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r-FLACC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8630063"/>
                  </a:ext>
                </a:extLst>
              </a:tr>
              <a:tr h="318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Mean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0.2667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0.3204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0981695"/>
                  </a:ext>
                </a:extLst>
              </a:tr>
              <a:tr h="318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Variance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1.2563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1.4381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464484"/>
                  </a:ext>
                </a:extLst>
              </a:tr>
              <a:tr h="318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Observations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465.0000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465.0000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3404163"/>
                  </a:ext>
                </a:extLst>
              </a:tr>
              <a:tr h="318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Pearson Correlation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0.9160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6715462"/>
                  </a:ext>
                </a:extLst>
              </a:tr>
              <a:tr h="6557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Hypothesized Mean Difference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0.0000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7740014"/>
                  </a:ext>
                </a:extLst>
              </a:tr>
              <a:tr h="318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df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464.0000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2779148"/>
                  </a:ext>
                </a:extLst>
              </a:tr>
              <a:tr h="318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 Stat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-2.4069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5412544"/>
                  </a:ext>
                </a:extLst>
              </a:tr>
              <a:tr h="318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P(T&lt;=t) one-tail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0.0082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4180843"/>
                  </a:ext>
                </a:extLst>
              </a:tr>
              <a:tr h="318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 Critical one-tail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1.6481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5303954"/>
                  </a:ext>
                </a:extLst>
              </a:tr>
              <a:tr h="318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P(T&lt;=t) two-tail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0.0165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22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038726"/>
                  </a:ext>
                </a:extLst>
              </a:tr>
              <a:tr h="31850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 Critical two-tail</a:t>
                      </a:r>
                      <a:endParaRPr lang="en-US" sz="2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1.9651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0108575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6919E112-45A3-4390-AD35-922E7B5487B4}"/>
              </a:ext>
            </a:extLst>
          </p:cNvPr>
          <p:cNvSpPr txBox="1"/>
          <p:nvPr/>
        </p:nvSpPr>
        <p:spPr>
          <a:xfrm>
            <a:off x="23977639" y="29665119"/>
            <a:ext cx="431074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7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 average, nurses reported significantly higher pain scores using the r-FLACC than the FLACC (t = -2.406, df = 464, p = .016).</a:t>
            </a:r>
            <a:endParaRPr lang="en-US" sz="27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TextBox 1">
            <a:extLst>
              <a:ext uri="{FF2B5EF4-FFF2-40B4-BE49-F238E27FC236}">
                <a16:creationId xmlns:a16="http://schemas.microsoft.com/office/drawing/2014/main" id="{B0FCF7A2-2364-4F2F-AD7E-48C35380FD84}"/>
              </a:ext>
            </a:extLst>
          </p:cNvPr>
          <p:cNvSpPr txBox="1"/>
          <p:nvPr/>
        </p:nvSpPr>
        <p:spPr>
          <a:xfrm>
            <a:off x="27074780" y="18266207"/>
            <a:ext cx="2881389" cy="232904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dirty="0"/>
              <a:t>Total r-FLACC observations (n)</a:t>
            </a:r>
            <a:r>
              <a:rPr lang="en-US" sz="2200" baseline="0" dirty="0"/>
              <a:t> = 465</a:t>
            </a:r>
          </a:p>
          <a:p>
            <a:pPr algn="ctr"/>
            <a:r>
              <a:rPr lang="en-US" sz="2200" baseline="0" dirty="0"/>
              <a:t>Mean </a:t>
            </a:r>
            <a:r>
              <a:rPr lang="en-US" sz="2200" dirty="0"/>
              <a:t>Scoring Compliance</a:t>
            </a:r>
            <a:r>
              <a:rPr lang="en-US" sz="2200" baseline="0" dirty="0"/>
              <a:t>= 49%</a:t>
            </a:r>
          </a:p>
          <a:p>
            <a:pPr algn="ctr"/>
            <a:r>
              <a:rPr lang="en-US" sz="2200" dirty="0"/>
              <a:t>Parents/ Caregivers Opportunity Compliance= 67%</a:t>
            </a:r>
            <a:endParaRPr lang="en-US" sz="2200" baseline="0" dirty="0"/>
          </a:p>
        </p:txBody>
      </p:sp>
      <p:sp>
        <p:nvSpPr>
          <p:cNvPr id="46" name="Text Box 152">
            <a:extLst>
              <a:ext uri="{FF2B5EF4-FFF2-40B4-BE49-F238E27FC236}">
                <a16:creationId xmlns:a16="http://schemas.microsoft.com/office/drawing/2014/main" id="{DBC8B168-0FCC-460D-9691-60BCBF03AD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66045" y="7872471"/>
            <a:ext cx="11986455" cy="11606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57150" cmpd="thinThick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28600" tIns="100584" rIns="228600" bIns="100584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2193925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average 3 patients, of a 20-patient census, were eligible to use the r-FLACC pain scale daily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r-FLACC pain scores were correlated, but significantly higher than concurrent FLACC scores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1" indent="-457200" eaLnBrk="1" hangingPunct="1">
              <a:buFont typeface="Arial" panose="020B0604020202020204" pitchFamily="34" charset="0"/>
              <a:buChar char="•"/>
            </a:pP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Overall RN r-FLACC scoring compliance: 49%</a:t>
            </a:r>
          </a:p>
          <a:p>
            <a:pPr marL="1200150" lvl="1" indent="-457200" eaLnBrk="1" hangingPunct="1">
              <a:buFont typeface="Arial" panose="020B0604020202020204" pitchFamily="34" charset="0"/>
              <a:buChar char="•"/>
            </a:pP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Parents/ caregivers given the opportunity to individualize the scale upon admission: 67%</a:t>
            </a:r>
          </a:p>
          <a:p>
            <a:pPr marL="1200150" lvl="1" indent="-457200" eaLnBrk="1" hangingPunct="1">
              <a:buFont typeface="Arial" panose="020B0604020202020204" pitchFamily="34" charset="0"/>
              <a:buChar char="•"/>
            </a:pP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Parent/ caregiver anonymous surveys successfully completed: 19%</a:t>
            </a:r>
          </a:p>
          <a:p>
            <a:pPr marL="1600200" lvl="2" indent="-457200" eaLnBrk="1" hangingPunct="1">
              <a:buFont typeface="Arial" panose="020B0604020202020204" pitchFamily="34" charset="0"/>
              <a:buChar char="•"/>
            </a:pP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reported satisfaction with the r-FLACC pain scale and their child’s pain management and treatment.</a:t>
            </a:r>
          </a:p>
          <a:p>
            <a:pPr lvl="1" indent="0" eaLnBrk="1" hangingPunct="1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0" eaLnBrk="1" hangingPunct="1"/>
            <a:r>
              <a:rPr lang="en-US" sz="3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Barriers:</a:t>
            </a:r>
            <a:r>
              <a:rPr lang="en-US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scale not included in the electronic medical record, high patient acuity, use of supplemental RNs, caregivers not present, language barriers, guardianship issues, complex discharges, &amp; incomplete surveys</a:t>
            </a:r>
          </a:p>
          <a:p>
            <a:pPr lvl="1" indent="0" eaLnBrk="1" hangingPunct="1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1" indent="-457200" eaLnBrk="1" hangingPunct="1">
              <a:buFont typeface="Arial" panose="020B0604020202020204" pitchFamily="34" charset="0"/>
              <a:buChar char="•"/>
            </a:pP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common pain interventions reported by RNs (most to least): medication (31), repositioning (25), rest/ distraction (17), heat or cold (1).</a:t>
            </a:r>
          </a:p>
          <a:p>
            <a:pPr lvl="1" indent="0" eaLnBrk="1" hangingPunct="1"/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Limitations:</a:t>
            </a:r>
          </a:p>
          <a:p>
            <a:pPr marL="1200150" lvl="1" indent="-457200" eaLnBrk="1" hangingPunct="1">
              <a:buFont typeface="Arial" panose="020B0604020202020204" pitchFamily="34" charset="0"/>
              <a:buChar char="•"/>
            </a:pP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Constantly evolving unit census</a:t>
            </a:r>
          </a:p>
          <a:p>
            <a:pPr marL="1200150" lvl="1" indent="-457200" eaLnBrk="1" hangingPunct="1">
              <a:buFont typeface="Arial" panose="020B0604020202020204" pitchFamily="34" charset="0"/>
              <a:buChar char="•"/>
            </a:pP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Paper scores accidentally discarded</a:t>
            </a:r>
          </a:p>
          <a:p>
            <a:pPr marL="1200150" lvl="1" indent="-457200" eaLnBrk="1" hangingPunct="1">
              <a:buFont typeface="Arial" panose="020B0604020202020204" pitchFamily="34" charset="0"/>
              <a:buChar char="•"/>
            </a:pPr>
            <a:r>
              <a:rPr lang="en-US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 sample size; however, large number of observations</a:t>
            </a:r>
          </a:p>
        </p:txBody>
      </p:sp>
      <p:pic>
        <p:nvPicPr>
          <p:cNvPr id="31" name="Picture 30" descr="Qr code&#10;&#10;Description automatically generated">
            <a:extLst>
              <a:ext uri="{FF2B5EF4-FFF2-40B4-BE49-F238E27FC236}">
                <a16:creationId xmlns:a16="http://schemas.microsoft.com/office/drawing/2014/main" id="{23988AD7-7630-4BE8-A2AD-457F1565B3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311692" y="28247077"/>
            <a:ext cx="3600119" cy="3600119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D594E157-A473-4D29-B15E-C11CB45BBDB3}"/>
              </a:ext>
            </a:extLst>
          </p:cNvPr>
          <p:cNvSpPr txBox="1"/>
          <p:nvPr/>
        </p:nvSpPr>
        <p:spPr>
          <a:xfrm>
            <a:off x="15647318" y="23285088"/>
            <a:ext cx="12279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Note: Two patients excluded in compliance analysis due to missing data.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4FE0F22-44ED-4000-807D-C1BBE1D69ABC}"/>
              </a:ext>
            </a:extLst>
          </p:cNvPr>
          <p:cNvSpPr txBox="1"/>
          <p:nvPr/>
        </p:nvSpPr>
        <p:spPr>
          <a:xfrm>
            <a:off x="16242463" y="23999321"/>
            <a:ext cx="70508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2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-FLACC vs. FLACC</a:t>
            </a:r>
          </a:p>
        </p:txBody>
      </p:sp>
      <p:cxnSp>
        <p:nvCxnSpPr>
          <p:cNvPr id="65" name="Connector: Curved 64">
            <a:extLst>
              <a:ext uri="{FF2B5EF4-FFF2-40B4-BE49-F238E27FC236}">
                <a16:creationId xmlns:a16="http://schemas.microsoft.com/office/drawing/2014/main" id="{1EC570ED-C023-4F8C-934C-D42EE6645376}"/>
              </a:ext>
            </a:extLst>
          </p:cNvPr>
          <p:cNvCxnSpPr>
            <a:cxnSpLocks/>
          </p:cNvCxnSpPr>
          <p:nvPr/>
        </p:nvCxnSpPr>
        <p:spPr>
          <a:xfrm>
            <a:off x="12125937" y="27119283"/>
            <a:ext cx="1292420" cy="968950"/>
          </a:xfrm>
          <a:prstGeom prst="curvedConnector3">
            <a:avLst/>
          </a:prstGeom>
          <a:ln w="38100">
            <a:solidFill>
              <a:srgbClr val="BF0E2F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4886CB6-A5C3-4C6B-B4C1-D89402E6C22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824990" y="173468"/>
            <a:ext cx="993367" cy="993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47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5044"/>
    </mc:Choice>
    <mc:Fallback xmlns="">
      <p:transition spd="slow" advTm="2850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397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Poster Option 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oster Option B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oster Option 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SON-Research-Poster-Temp-36x48-v1 2.potx</Template>
  <TotalTime>3736</TotalTime>
  <Words>821</Words>
  <Application>Microsoft Macintosh PowerPoint</Application>
  <PresentationFormat>Custom</PresentationFormat>
  <Paragraphs>99</Paragraphs>
  <Slides>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Arial Black</vt:lpstr>
      <vt:lpstr>Calibri</vt:lpstr>
      <vt:lpstr>Courier New</vt:lpstr>
      <vt:lpstr>Times New Roman</vt:lpstr>
      <vt:lpstr>Poster Option A</vt:lpstr>
      <vt:lpstr>Poster Option B</vt:lpstr>
      <vt:lpstr>Poster Option C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Hansen</dc:creator>
  <cp:lastModifiedBy>Jones, Taylor</cp:lastModifiedBy>
  <cp:revision>47</cp:revision>
  <dcterms:created xsi:type="dcterms:W3CDTF">2017-08-31T15:39:41Z</dcterms:created>
  <dcterms:modified xsi:type="dcterms:W3CDTF">2022-05-03T14:52:26Z</dcterms:modified>
</cp:coreProperties>
</file>