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  <p:sldMasterId id="2147483654" r:id="rId3"/>
  </p:sldMasterIdLst>
  <p:notesMasterIdLst>
    <p:notesMasterId r:id="rId5"/>
  </p:notesMasterIdLst>
  <p:sldIdLst>
    <p:sldId id="257" r:id="rId4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634" autoAdjust="0"/>
    <p:restoredTop sz="36555" autoAdjust="0"/>
  </p:normalViewPr>
  <p:slideViewPr>
    <p:cSldViewPr snapToGrid="0" snapToObjects="1">
      <p:cViewPr varScale="1">
        <p:scale>
          <a:sx n="25" d="100"/>
          <a:sy n="25" d="100"/>
        </p:scale>
        <p:origin x="296" y="256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41100-094D-4390-8DD0-6D9C26F3E5A4}" type="datetimeFigureOut">
              <a:rPr lang="en-US" smtClean="0"/>
              <a:t>5/3/22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07D6F-C5DB-4EC7-8ACC-95F165983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80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07D6F-C5DB-4EC7-8ACC-95F1659832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85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68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99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13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M_School_Nursing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791" y="1053139"/>
            <a:ext cx="8195216" cy="215498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115094" cy="33009824"/>
          </a:xfrm>
          <a:prstGeom prst="rect">
            <a:avLst/>
          </a:prstGeom>
          <a:solidFill>
            <a:srgbClr val="BF0E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0808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44013092" cy="5575452"/>
          </a:xfrm>
          <a:prstGeom prst="rect">
            <a:avLst/>
          </a:prstGeom>
          <a:solidFill>
            <a:srgbClr val="BF0E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2" name="Picture 1" descr="UM_School_Nursing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78" y="1700953"/>
            <a:ext cx="8137921" cy="213991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31996902"/>
            <a:ext cx="44013092" cy="10129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1701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1996902"/>
            <a:ext cx="44013092" cy="10129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5" name="Picture 4" descr="UM_School_Nursing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47" y="1053139"/>
            <a:ext cx="8195216" cy="21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8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7"/>
          <p:cNvSpPr txBox="1">
            <a:spLocks noChangeArrowheads="1"/>
          </p:cNvSpPr>
          <p:nvPr/>
        </p:nvSpPr>
        <p:spPr bwMode="auto">
          <a:xfrm>
            <a:off x="1881445" y="8169753"/>
            <a:ext cx="11125200" cy="611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latin typeface="Arial"/>
                <a:cs typeface="Arial"/>
              </a:rPr>
              <a:t>Premature birth occurs in </a:t>
            </a:r>
            <a:r>
              <a:rPr lang="en-US" sz="3200" b="1" dirty="0">
                <a:latin typeface="Arial"/>
                <a:cs typeface="Arial"/>
              </a:rPr>
              <a:t>1 in 10 infants </a:t>
            </a:r>
            <a:r>
              <a:rPr lang="en-US" sz="3200" dirty="0">
                <a:latin typeface="Arial"/>
                <a:cs typeface="Arial"/>
              </a:rPr>
              <a:t>in a mid-Atlantic state</a:t>
            </a:r>
          </a:p>
          <a:p>
            <a:pPr eaLnBrk="1" hangingPunct="1"/>
            <a:endParaRPr lang="en-US" sz="3200" dirty="0">
              <a:latin typeface="Arial"/>
              <a:cs typeface="Arial"/>
            </a:endParaRPr>
          </a:p>
          <a:p>
            <a:pPr eaLnBrk="1" hangingPunct="1"/>
            <a:r>
              <a:rPr lang="en-US" sz="3200" dirty="0">
                <a:latin typeface="Arial"/>
                <a:cs typeface="Arial"/>
              </a:rPr>
              <a:t>Preterm infants require significant support to maintain their nutritional requirements and achieve full oral feeding. </a:t>
            </a:r>
          </a:p>
          <a:p>
            <a:pPr eaLnBrk="1" hangingPunct="1"/>
            <a:endParaRPr lang="en-US" sz="3200" dirty="0">
              <a:latin typeface="Arial"/>
              <a:cs typeface="Arial"/>
            </a:endParaRPr>
          </a:p>
          <a:p>
            <a:pPr eaLnBrk="1" hangingPunct="1"/>
            <a:r>
              <a:rPr lang="en-US" sz="3200" dirty="0">
                <a:latin typeface="Arial"/>
                <a:cs typeface="Arial"/>
              </a:rPr>
              <a:t>Inconsistent feeding practices is a barrier to reaching oral feeds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sz="3200" dirty="0">
              <a:latin typeface="Arial"/>
              <a:cs typeface="Arial"/>
            </a:endParaRPr>
          </a:p>
          <a:p>
            <a:pPr eaLnBrk="1" hangingPunct="1"/>
            <a:r>
              <a:rPr lang="en-US" sz="3200" b="1" dirty="0">
                <a:latin typeface="Arial"/>
                <a:cs typeface="Arial"/>
              </a:rPr>
              <a:t>Time to achieve full oral feeds </a:t>
            </a:r>
            <a:r>
              <a:rPr lang="en-US" sz="3200" dirty="0">
                <a:latin typeface="Arial"/>
                <a:cs typeface="Arial"/>
              </a:rPr>
              <a:t>from initiation of oral feeds for pre-term infants 33-weeks gestational age and greater is 4 days at baseline. </a:t>
            </a:r>
          </a:p>
        </p:txBody>
      </p:sp>
      <p:sp>
        <p:nvSpPr>
          <p:cNvPr id="3" name="Text Box 162"/>
          <p:cNvSpPr txBox="1">
            <a:spLocks noChangeArrowheads="1"/>
          </p:cNvSpPr>
          <p:nvPr/>
        </p:nvSpPr>
        <p:spPr bwMode="auto">
          <a:xfrm>
            <a:off x="1881445" y="6996591"/>
            <a:ext cx="11676063" cy="8302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Problem Statement</a:t>
            </a:r>
          </a:p>
        </p:txBody>
      </p:sp>
      <p:sp>
        <p:nvSpPr>
          <p:cNvPr id="4" name="Text Box 161"/>
          <p:cNvSpPr txBox="1">
            <a:spLocks noChangeArrowheads="1"/>
          </p:cNvSpPr>
          <p:nvPr/>
        </p:nvSpPr>
        <p:spPr bwMode="auto">
          <a:xfrm>
            <a:off x="1881445" y="15864206"/>
            <a:ext cx="11125200" cy="709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100584" rIns="228600" bIns="100584">
            <a:spAutoFit/>
          </a:bodyPr>
          <a:lstStyle>
            <a:lvl1pPr defTabSz="61277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1277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1277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1277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1277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mplement and evaluate the use of the 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Infant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Driven Feeding™ (IDF™) 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 over a 15-week period to decrease the amount of time from initiation of oral feeds to full oral feeds among preterm infants in the neonatal intensive care unit (NICU).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Short-Term Goal: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100% of preterm infants in the NICU will receive milk by nurses according to IDF™ guidelines as ordered by the providers.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Goal: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Preterm infants in the NICU fed according to IDF™ guidelines will achieve full oral feeds from initiation of oral feeds more efficiently than at baseline. 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5" name="Text Box 163"/>
          <p:cNvSpPr txBox="1">
            <a:spLocks noChangeArrowheads="1"/>
          </p:cNvSpPr>
          <p:nvPr/>
        </p:nvSpPr>
        <p:spPr bwMode="auto">
          <a:xfrm>
            <a:off x="1881445" y="14625096"/>
            <a:ext cx="11658600" cy="8302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Purpose and Goals</a:t>
            </a:r>
          </a:p>
        </p:txBody>
      </p:sp>
      <p:sp>
        <p:nvSpPr>
          <p:cNvPr id="6" name="Text Box 164"/>
          <p:cNvSpPr txBox="1">
            <a:spLocks noChangeArrowheads="1"/>
          </p:cNvSpPr>
          <p:nvPr/>
        </p:nvSpPr>
        <p:spPr bwMode="auto">
          <a:xfrm>
            <a:off x="14454445" y="7026753"/>
            <a:ext cx="15849600" cy="8334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Results </a:t>
            </a:r>
          </a:p>
        </p:txBody>
      </p:sp>
      <p:sp>
        <p:nvSpPr>
          <p:cNvPr id="8" name="Text Box 156"/>
          <p:cNvSpPr txBox="1">
            <a:spLocks noChangeArrowheads="1"/>
          </p:cNvSpPr>
          <p:nvPr/>
        </p:nvSpPr>
        <p:spPr bwMode="auto">
          <a:xfrm>
            <a:off x="31066045" y="8149550"/>
            <a:ext cx="12039600" cy="805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000" dirty="0">
                <a:latin typeface="Arial"/>
                <a:cs typeface="Arial"/>
              </a:rPr>
              <a:t>Structure goals met 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sz="3000" dirty="0">
                <a:latin typeface="Arial"/>
                <a:cs typeface="Arial"/>
              </a:rPr>
              <a:t>Guideline created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sz="3000" dirty="0">
                <a:latin typeface="Arial"/>
                <a:cs typeface="Arial"/>
              </a:rPr>
              <a:t>Education of NICU staff 100%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000" dirty="0">
                <a:latin typeface="Arial"/>
                <a:cs typeface="Arial"/>
              </a:rPr>
              <a:t>Process goals met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sz="3000" dirty="0">
                <a:latin typeface="Arial"/>
                <a:cs typeface="Arial"/>
              </a:rPr>
              <a:t>100% of readiness scores completed in the last 6 weeks 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sz="3000" dirty="0">
                <a:latin typeface="Arial"/>
                <a:cs typeface="Arial"/>
              </a:rPr>
              <a:t>100% of provider orders are in place 11 out of the 15 weeks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000" dirty="0">
                <a:latin typeface="Arial"/>
                <a:cs typeface="Arial"/>
              </a:rPr>
              <a:t>Outcome measure does not show a decrease in the average number of days to achieve full oral feeds compared to baseline data. 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sz="3000" dirty="0">
                <a:latin typeface="Arial"/>
                <a:cs typeface="Arial"/>
              </a:rPr>
              <a:t>Literature showed time to achieve full oral feeds in the NICU was 4-6 days shorter among preterm infants fed in response to feeding and satiation cues compared to preterm infants fed at prescribed amounts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000" dirty="0">
                <a:latin typeface="Arial"/>
                <a:cs typeface="Arial"/>
              </a:rPr>
              <a:t>Limitations include: 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sz="3000" dirty="0">
                <a:latin typeface="Arial"/>
                <a:cs typeface="Arial"/>
              </a:rPr>
              <a:t>Small Sample Size 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sz="3000" dirty="0">
                <a:latin typeface="Arial"/>
                <a:cs typeface="Arial"/>
              </a:rPr>
              <a:t>Different gestational ages at birth between the pre-implementation group and post-implementation group </a:t>
            </a:r>
          </a:p>
        </p:txBody>
      </p:sp>
      <p:sp>
        <p:nvSpPr>
          <p:cNvPr id="9" name="Text Box 166"/>
          <p:cNvSpPr txBox="1">
            <a:spLocks noChangeArrowheads="1"/>
          </p:cNvSpPr>
          <p:nvPr/>
        </p:nvSpPr>
        <p:spPr bwMode="auto">
          <a:xfrm>
            <a:off x="31066045" y="7026753"/>
            <a:ext cx="12039600" cy="8334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Discussion </a:t>
            </a:r>
          </a:p>
        </p:txBody>
      </p:sp>
      <p:sp>
        <p:nvSpPr>
          <p:cNvPr id="10" name="Text Box 152"/>
          <p:cNvSpPr txBox="1">
            <a:spLocks noChangeArrowheads="1"/>
          </p:cNvSpPr>
          <p:nvPr/>
        </p:nvSpPr>
        <p:spPr bwMode="auto">
          <a:xfrm>
            <a:off x="31066045" y="19045860"/>
            <a:ext cx="12039600" cy="620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000" dirty="0">
                <a:latin typeface="Arial"/>
                <a:cs typeface="Arial"/>
              </a:rPr>
              <a:t>IDF™ did not result in fewer days to achieve full oral feeds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sz="3000" dirty="0">
                <a:latin typeface="Arial"/>
                <a:cs typeface="Arial"/>
              </a:rPr>
              <a:t>Provided a common language to discuss feeding progress and allowed further nurse autonomy when an IDF™ order was in place.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000" dirty="0">
                <a:latin typeface="Arial"/>
                <a:cs typeface="Arial"/>
              </a:rPr>
              <a:t>Spread and sustainability 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sz="3000" dirty="0">
                <a:latin typeface="Arial"/>
                <a:cs typeface="Arial"/>
              </a:rPr>
              <a:t>Ongoing tracking and auditing 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sz="3000" dirty="0">
                <a:latin typeface="Arial"/>
                <a:cs typeface="Arial"/>
              </a:rPr>
              <a:t>Annual refresher course for nurses and providers 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sz="3000" dirty="0">
                <a:latin typeface="Arial"/>
                <a:cs typeface="Arial"/>
              </a:rPr>
              <a:t>IDF™ in Nurse Competency checklist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000" dirty="0">
                <a:latin typeface="Arial"/>
                <a:cs typeface="Arial"/>
              </a:rPr>
              <a:t>Next steps include: 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sz="3000" dirty="0">
                <a:latin typeface="Arial"/>
                <a:cs typeface="Arial"/>
              </a:rPr>
              <a:t>Integrate IDF™ order sets into EPIC for easier provider use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sz="3000" dirty="0">
                <a:latin typeface="Arial"/>
                <a:cs typeface="Arial"/>
              </a:rPr>
              <a:t>Consider another QI project to determine if better outcome data can be acquired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sz="3000" dirty="0">
              <a:latin typeface="Arial"/>
              <a:cs typeface="Arial"/>
            </a:endParaRPr>
          </a:p>
        </p:txBody>
      </p:sp>
      <p:sp>
        <p:nvSpPr>
          <p:cNvPr id="11" name="Text Box 167"/>
          <p:cNvSpPr txBox="1">
            <a:spLocks noChangeArrowheads="1"/>
          </p:cNvSpPr>
          <p:nvPr/>
        </p:nvSpPr>
        <p:spPr bwMode="auto">
          <a:xfrm>
            <a:off x="31066045" y="18074813"/>
            <a:ext cx="12039600" cy="8334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Conclusion </a:t>
            </a:r>
          </a:p>
        </p:txBody>
      </p:sp>
      <p:sp>
        <p:nvSpPr>
          <p:cNvPr id="12" name="Text Box 161"/>
          <p:cNvSpPr txBox="1">
            <a:spLocks noChangeArrowheads="1"/>
          </p:cNvSpPr>
          <p:nvPr/>
        </p:nvSpPr>
        <p:spPr bwMode="auto">
          <a:xfrm>
            <a:off x="1881445" y="24748647"/>
            <a:ext cx="11125200" cy="709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>
                <a:latin typeface="Arial"/>
                <a:cs typeface="Arial"/>
              </a:rPr>
              <a:t>Setting: </a:t>
            </a:r>
            <a:r>
              <a:rPr lang="en-US" sz="3200" dirty="0">
                <a:latin typeface="Arial"/>
                <a:cs typeface="Arial"/>
              </a:rPr>
              <a:t>18-bed level IIIB NICU in a community hospital  </a:t>
            </a:r>
          </a:p>
          <a:p>
            <a:pPr eaLnBrk="1" hangingPunct="1"/>
            <a:endParaRPr lang="en-US" sz="3200" b="1" dirty="0">
              <a:latin typeface="Arial"/>
              <a:cs typeface="Arial"/>
            </a:endParaRPr>
          </a:p>
          <a:p>
            <a:pPr eaLnBrk="1" hangingPunct="1"/>
            <a:r>
              <a:rPr lang="en-US" sz="3200" b="1" dirty="0">
                <a:latin typeface="Arial"/>
                <a:cs typeface="Arial"/>
              </a:rPr>
              <a:t>Target Population: </a:t>
            </a:r>
            <a:r>
              <a:rPr lang="en-US" sz="3200" dirty="0">
                <a:latin typeface="Arial"/>
                <a:cs typeface="Arial"/>
              </a:rPr>
              <a:t>Preterm infants 33 weeks and greater</a:t>
            </a:r>
          </a:p>
          <a:p>
            <a:pPr eaLnBrk="1" hangingPunct="1"/>
            <a:endParaRPr lang="en-US" sz="3200" b="1" dirty="0">
              <a:latin typeface="Arial"/>
              <a:cs typeface="Arial"/>
            </a:endParaRPr>
          </a:p>
          <a:p>
            <a:pPr eaLnBrk="1" hangingPunct="1"/>
            <a:r>
              <a:rPr lang="en-US" sz="3200" b="1" dirty="0">
                <a:latin typeface="Arial"/>
                <a:cs typeface="Arial"/>
              </a:rPr>
              <a:t>Implementation: 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Education of NICU staff on IDF™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Development of IDF™ guidelines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Data was extracted from the electronic medical record (EMR) for analysis. 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IDF™ order in place by provider (yes/no)  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IDF™ score at each feed by nurse (yes/no).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Length of time to full oral feeds after initiation of first oral feed (days). </a:t>
            </a:r>
          </a:p>
          <a:p>
            <a:pPr eaLnBrk="1" hangingPunct="1"/>
            <a:endParaRPr lang="en-US" sz="3200" dirty="0">
              <a:latin typeface="Arial"/>
              <a:cs typeface="Arial"/>
            </a:endParaRPr>
          </a:p>
        </p:txBody>
      </p:sp>
      <p:sp>
        <p:nvSpPr>
          <p:cNvPr id="13" name="Text Box 164"/>
          <p:cNvSpPr txBox="1">
            <a:spLocks noChangeArrowheads="1"/>
          </p:cNvSpPr>
          <p:nvPr/>
        </p:nvSpPr>
        <p:spPr bwMode="auto">
          <a:xfrm>
            <a:off x="1869151" y="23370381"/>
            <a:ext cx="11658600" cy="8302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Methods </a:t>
            </a:r>
          </a:p>
        </p:txBody>
      </p:sp>
      <p:sp>
        <p:nvSpPr>
          <p:cNvPr id="16" name="Text Box 167"/>
          <p:cNvSpPr txBox="1">
            <a:spLocks noChangeArrowheads="1"/>
          </p:cNvSpPr>
          <p:nvPr/>
        </p:nvSpPr>
        <p:spPr bwMode="auto">
          <a:xfrm>
            <a:off x="36970447" y="25216354"/>
            <a:ext cx="6135198" cy="15696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Acknowledgment/References </a:t>
            </a:r>
          </a:p>
        </p:txBody>
      </p:sp>
      <p:sp>
        <p:nvSpPr>
          <p:cNvPr id="18" name="Text Box 156"/>
          <p:cNvSpPr txBox="1">
            <a:spLocks noChangeArrowheads="1"/>
          </p:cNvSpPr>
          <p:nvPr/>
        </p:nvSpPr>
        <p:spPr bwMode="auto">
          <a:xfrm>
            <a:off x="14454445" y="8169753"/>
            <a:ext cx="156972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3000" dirty="0">
              <a:latin typeface="Arial"/>
              <a:cs typeface="Arial"/>
            </a:endParaRPr>
          </a:p>
          <a:p>
            <a:pPr eaLnBrk="1" hangingPunct="1"/>
            <a:endParaRPr lang="en-US" sz="3000" dirty="0">
              <a:latin typeface="Arial"/>
              <a:cs typeface="Arial"/>
            </a:endParaRPr>
          </a:p>
        </p:txBody>
      </p:sp>
      <p:sp>
        <p:nvSpPr>
          <p:cNvPr id="19" name="Text Box 156"/>
          <p:cNvSpPr txBox="1">
            <a:spLocks noChangeArrowheads="1"/>
          </p:cNvSpPr>
          <p:nvPr/>
        </p:nvSpPr>
        <p:spPr bwMode="auto">
          <a:xfrm>
            <a:off x="9937930" y="1166835"/>
            <a:ext cx="33167715" cy="53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800" dirty="0">
                <a:solidFill>
                  <a:srgbClr val="BF0E2F"/>
                </a:solidFill>
                <a:latin typeface="Arial Black"/>
                <a:cs typeface="Arial Black"/>
              </a:rPr>
              <a:t>Implementation of Infant Driven Feeding™ Program</a:t>
            </a:r>
          </a:p>
          <a:p>
            <a:pPr algn="ctr" eaLnBrk="1" hangingPunct="1"/>
            <a:r>
              <a:rPr lang="en-US" sz="5400" dirty="0">
                <a:latin typeface="Arial"/>
                <a:cs typeface="Arial"/>
              </a:rPr>
              <a:t>Allison Groff BSN, RN</a:t>
            </a:r>
          </a:p>
          <a:p>
            <a:pPr algn="ctr" eaLnBrk="1" hangingPunct="1"/>
            <a:r>
              <a:rPr lang="en-US" sz="5400" dirty="0">
                <a:latin typeface="Arial"/>
                <a:cs typeface="Arial"/>
              </a:rPr>
              <a:t>Mary Ellen Connolly DNP, CRNP</a:t>
            </a:r>
          </a:p>
          <a:p>
            <a:pPr algn="ctr" eaLnBrk="1" hangingPunct="1"/>
            <a:r>
              <a:rPr lang="en-US" sz="5400" dirty="0">
                <a:latin typeface="Arial"/>
                <a:cs typeface="Arial"/>
              </a:rPr>
              <a:t>Shari Simone, DNP, CRNP-AC, FAANP, FCCM, FAAN</a:t>
            </a:r>
            <a:endParaRPr lang="en-US" sz="5400" b="0" i="0" dirty="0">
              <a:latin typeface="Arial"/>
              <a:cs typeface="Arial"/>
            </a:endParaRPr>
          </a:p>
          <a:p>
            <a:pPr algn="ctr" eaLnBrk="1" hangingPunct="1"/>
            <a:r>
              <a:rPr lang="en-US" sz="5400" b="0" i="0" dirty="0">
                <a:latin typeface="Arial"/>
                <a:cs typeface="Arial"/>
              </a:rPr>
              <a:t>University of Maryland School of Nursing</a:t>
            </a:r>
          </a:p>
          <a:p>
            <a:pPr algn="r" eaLnBrk="1" hangingPunct="1"/>
            <a:endParaRPr lang="en-US" sz="3000" b="0" i="0" dirty="0">
              <a:latin typeface="Arial"/>
              <a:cs typeface="Arial"/>
            </a:endParaRPr>
          </a:p>
        </p:txBody>
      </p:sp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0BE9E983-B947-4C87-8834-63E7F669D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10287" y="8518613"/>
            <a:ext cx="15849600" cy="7319193"/>
          </a:xfrm>
          <a:prstGeom prst="rect">
            <a:avLst/>
          </a:prstGeom>
        </p:spPr>
      </p:pic>
      <p:pic>
        <p:nvPicPr>
          <p:cNvPr id="21" name="Picture 20" descr="Chart, line chart&#10;&#10;Description automatically generated">
            <a:extLst>
              <a:ext uri="{FF2B5EF4-FFF2-40B4-BE49-F238E27FC236}">
                <a16:creationId xmlns:a16="http://schemas.microsoft.com/office/drawing/2014/main" id="{1927D95A-5D05-4FC8-A0D4-676681EC0B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6704" y="16051189"/>
            <a:ext cx="15780387" cy="7319192"/>
          </a:xfrm>
          <a:prstGeom prst="rect">
            <a:avLst/>
          </a:prstGeom>
        </p:spPr>
      </p:pic>
      <p:pic>
        <p:nvPicPr>
          <p:cNvPr id="14" name="Picture 13" descr="Cute baby feet">
            <a:extLst>
              <a:ext uri="{FF2B5EF4-FFF2-40B4-BE49-F238E27FC236}">
                <a16:creationId xmlns:a16="http://schemas.microsoft.com/office/drawing/2014/main" id="{ED72A3D6-1A97-42D8-A164-934F04528A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42737" y="24218299"/>
            <a:ext cx="10473016" cy="69690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083C69-DFC3-431E-AFE1-8D11634401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44523" y="26786014"/>
            <a:ext cx="4987046" cy="5031840"/>
          </a:xfrm>
          <a:prstGeom prst="rect">
            <a:avLst/>
          </a:prstGeom>
        </p:spPr>
      </p:pic>
      <p:sp>
        <p:nvSpPr>
          <p:cNvPr id="23" name="Text Box 167">
            <a:extLst>
              <a:ext uri="{FF2B5EF4-FFF2-40B4-BE49-F238E27FC236}">
                <a16:creationId xmlns:a16="http://schemas.microsoft.com/office/drawing/2014/main" id="{219A96A4-F72C-4CFE-91C1-FC42E8882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4939" y="25250636"/>
            <a:ext cx="6135198" cy="830997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IDF™ Website</a:t>
            </a:r>
          </a:p>
        </p:txBody>
      </p:sp>
      <p:pic>
        <p:nvPicPr>
          <p:cNvPr id="25" name="Picture 24" descr="Qr code&#10;&#10;Description automatically generated">
            <a:extLst>
              <a:ext uri="{FF2B5EF4-FFF2-40B4-BE49-F238E27FC236}">
                <a16:creationId xmlns:a16="http://schemas.microsoft.com/office/drawing/2014/main" id="{BA18A8A1-FE51-42E5-82C8-20CA695DE3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63527" y="26786014"/>
            <a:ext cx="4987046" cy="5034391"/>
          </a:xfrm>
          <a:prstGeom prst="rect">
            <a:avLst/>
          </a:prstGeom>
        </p:spPr>
      </p:pic>
      <p:pic>
        <p:nvPicPr>
          <p:cNvPr id="7" name="IDF Poster.mp3" descr="IDF Poster.mp3">
            <a:hlinkClick r:id="" action="ppaction://media"/>
            <a:extLst>
              <a:ext uri="{FF2B5EF4-FFF2-40B4-BE49-F238E27FC236}">
                <a16:creationId xmlns:a16="http://schemas.microsoft.com/office/drawing/2014/main" id="{608EA106-7276-4E48-83F2-AB70E42D8F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384800" y="436423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7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8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oster Option 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oster Option 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oster Option 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SON-Research-Poster-Temp-36x48-v1 2.potx</Template>
  <TotalTime>4428</TotalTime>
  <Words>504</Words>
  <Application>Microsoft Macintosh PowerPoint</Application>
  <PresentationFormat>Custom</PresentationFormat>
  <Paragraphs>57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Poster Option A</vt:lpstr>
      <vt:lpstr>Poster Option B</vt:lpstr>
      <vt:lpstr>Poster Option 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Baffuto</dc:creator>
  <cp:lastModifiedBy>Jones, Taylor</cp:lastModifiedBy>
  <cp:revision>34</cp:revision>
  <dcterms:created xsi:type="dcterms:W3CDTF">2017-08-31T15:39:41Z</dcterms:created>
  <dcterms:modified xsi:type="dcterms:W3CDTF">2022-05-03T17:52:28Z</dcterms:modified>
</cp:coreProperties>
</file>