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notesMasterIdLst>
    <p:notesMasterId r:id="rId4"/>
  </p:notesMasterIdLst>
  <p:sldIdLst>
    <p:sldId id="257" r:id="rId3"/>
  </p:sldIdLst>
  <p:sldSz cx="43891200" cy="32918400"/>
  <p:notesSz cx="6858000" cy="9144000"/>
  <p:defaultTextStyle>
    <a:defPPr>
      <a:defRPr lang="en-US"/>
    </a:defPPr>
    <a:lvl1pPr marL="0" algn="l" defTabSz="2194514" rtl="0" eaLnBrk="1" latinLnBrk="0" hangingPunct="1">
      <a:defRPr sz="8575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2194514" rtl="0" eaLnBrk="1" latinLnBrk="0" hangingPunct="1">
      <a:defRPr sz="8575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2194514" rtl="0" eaLnBrk="1" latinLnBrk="0" hangingPunct="1">
      <a:defRPr sz="8575" kern="1200">
        <a:solidFill>
          <a:schemeClr val="tx1"/>
        </a:solidFill>
        <a:latin typeface="+mn-lt"/>
        <a:ea typeface="+mn-ea"/>
        <a:cs typeface="+mn-cs"/>
      </a:defRPr>
    </a:lvl3pPr>
    <a:lvl4pPr marL="6583542" algn="l" defTabSz="2194514" rtl="0" eaLnBrk="1" latinLnBrk="0" hangingPunct="1">
      <a:defRPr sz="8575" kern="1200">
        <a:solidFill>
          <a:schemeClr val="tx1"/>
        </a:solidFill>
        <a:latin typeface="+mn-lt"/>
        <a:ea typeface="+mn-ea"/>
        <a:cs typeface="+mn-cs"/>
      </a:defRPr>
    </a:lvl4pPr>
    <a:lvl5pPr marL="8778058" algn="l" defTabSz="2194514" rtl="0" eaLnBrk="1" latinLnBrk="0" hangingPunct="1">
      <a:defRPr sz="8575" kern="1200">
        <a:solidFill>
          <a:schemeClr val="tx1"/>
        </a:solidFill>
        <a:latin typeface="+mn-lt"/>
        <a:ea typeface="+mn-ea"/>
        <a:cs typeface="+mn-cs"/>
      </a:defRPr>
    </a:lvl5pPr>
    <a:lvl6pPr marL="10972572" algn="l" defTabSz="2194514" rtl="0" eaLnBrk="1" latinLnBrk="0" hangingPunct="1">
      <a:defRPr sz="8575" kern="1200">
        <a:solidFill>
          <a:schemeClr val="tx1"/>
        </a:solidFill>
        <a:latin typeface="+mn-lt"/>
        <a:ea typeface="+mn-ea"/>
        <a:cs typeface="+mn-cs"/>
      </a:defRPr>
    </a:lvl6pPr>
    <a:lvl7pPr marL="13167086" algn="l" defTabSz="2194514" rtl="0" eaLnBrk="1" latinLnBrk="0" hangingPunct="1">
      <a:defRPr sz="8575" kern="1200">
        <a:solidFill>
          <a:schemeClr val="tx1"/>
        </a:solidFill>
        <a:latin typeface="+mn-lt"/>
        <a:ea typeface="+mn-ea"/>
        <a:cs typeface="+mn-cs"/>
      </a:defRPr>
    </a:lvl7pPr>
    <a:lvl8pPr marL="15361600" algn="l" defTabSz="2194514" rtl="0" eaLnBrk="1" latinLnBrk="0" hangingPunct="1">
      <a:defRPr sz="8575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2194514" rtl="0" eaLnBrk="1" latinLnBrk="0" hangingPunct="1">
      <a:defRPr sz="85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660"/>
    <p:restoredTop sz="95865"/>
  </p:normalViewPr>
  <p:slideViewPr>
    <p:cSldViewPr snapToGrid="0" snapToObjects="1">
      <p:cViewPr varScale="1">
        <p:scale>
          <a:sx n="25" d="100"/>
          <a:sy n="25" d="100"/>
        </p:scale>
        <p:origin x="2280" y="25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Users/erinkenny/Downloads/Run-Chart-%20%25%20Pulsatile%20Saline%20Flush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u="sng"/>
              <a:t>TPA Administration For Line Occlusion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'TPA Administration'!$C$1</c:f>
              <c:strCache>
                <c:ptCount val="1"/>
                <c:pt idx="0">
                  <c:v># of TPA Administrations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'TPA Administration'!$B$2:$B$16</c:f>
              <c:strCache>
                <c:ptCount val="15"/>
                <c:pt idx="0">
                  <c:v>9/1-9/18</c:v>
                </c:pt>
                <c:pt idx="1">
                  <c:v>9/5-9/11</c:v>
                </c:pt>
                <c:pt idx="2">
                  <c:v>9/12-9/18</c:v>
                </c:pt>
                <c:pt idx="3">
                  <c:v>9/26-10/2</c:v>
                </c:pt>
                <c:pt idx="4">
                  <c:v>10/3-10/9</c:v>
                </c:pt>
                <c:pt idx="5">
                  <c:v>10/10-10/16</c:v>
                </c:pt>
                <c:pt idx="6">
                  <c:v>10/17-10/23</c:v>
                </c:pt>
                <c:pt idx="7">
                  <c:v>10/24-10/30</c:v>
                </c:pt>
                <c:pt idx="8">
                  <c:v>10/31-11/6</c:v>
                </c:pt>
                <c:pt idx="9">
                  <c:v>11/7-11/13</c:v>
                </c:pt>
                <c:pt idx="10">
                  <c:v>11/14-11/20</c:v>
                </c:pt>
                <c:pt idx="11">
                  <c:v>11/21-11/27</c:v>
                </c:pt>
                <c:pt idx="12">
                  <c:v>11/28-12/4</c:v>
                </c:pt>
                <c:pt idx="13">
                  <c:v>12/5-12/11</c:v>
                </c:pt>
                <c:pt idx="14">
                  <c:v>12/12-12/18</c:v>
                </c:pt>
              </c:strCache>
            </c:strRef>
          </c:cat>
          <c:val>
            <c:numRef>
              <c:f>'TPA Administration'!$C$2:$C$16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ED-F24D-9F05-13642D3FF55B}"/>
            </c:ext>
          </c:extLst>
        </c:ser>
        <c:ser>
          <c:idx val="1"/>
          <c:order val="1"/>
          <c:tx>
            <c:strRef>
              <c:f>'TPA Administration'!$D$1</c:f>
              <c:strCache>
                <c:ptCount val="1"/>
                <c:pt idx="0">
                  <c:v>Median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bubble3D val="0"/>
            <c:spPr>
              <a:ln w="28575" cap="flat" cmpd="sng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8ED-F24D-9F05-13642D3FF55B}"/>
              </c:ext>
            </c:extLst>
          </c:dPt>
          <c:cat>
            <c:strRef>
              <c:f>'TPA Administration'!$B$2:$B$16</c:f>
              <c:strCache>
                <c:ptCount val="15"/>
                <c:pt idx="0">
                  <c:v>9/1-9/18</c:v>
                </c:pt>
                <c:pt idx="1">
                  <c:v>9/5-9/11</c:v>
                </c:pt>
                <c:pt idx="2">
                  <c:v>9/12-9/18</c:v>
                </c:pt>
                <c:pt idx="3">
                  <c:v>9/26-10/2</c:v>
                </c:pt>
                <c:pt idx="4">
                  <c:v>10/3-10/9</c:v>
                </c:pt>
                <c:pt idx="5">
                  <c:v>10/10-10/16</c:v>
                </c:pt>
                <c:pt idx="6">
                  <c:v>10/17-10/23</c:v>
                </c:pt>
                <c:pt idx="7">
                  <c:v>10/24-10/30</c:v>
                </c:pt>
                <c:pt idx="8">
                  <c:v>10/31-11/6</c:v>
                </c:pt>
                <c:pt idx="9">
                  <c:v>11/7-11/13</c:v>
                </c:pt>
                <c:pt idx="10">
                  <c:v>11/14-11/20</c:v>
                </c:pt>
                <c:pt idx="11">
                  <c:v>11/21-11/27</c:v>
                </c:pt>
                <c:pt idx="12">
                  <c:v>11/28-12/4</c:v>
                </c:pt>
                <c:pt idx="13">
                  <c:v>12/5-12/11</c:v>
                </c:pt>
                <c:pt idx="14">
                  <c:v>12/12-12/18</c:v>
                </c:pt>
              </c:strCache>
            </c:strRef>
          </c:cat>
          <c:val>
            <c:numRef>
              <c:f>'TPA Administration'!$D$2:$D$16</c:f>
              <c:numCache>
                <c:formatCode>General</c:formatCode>
                <c:ptCount val="15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8ED-F24D-9F05-13642D3FF55B}"/>
            </c:ext>
          </c:extLst>
        </c:ser>
        <c:ser>
          <c:idx val="2"/>
          <c:order val="2"/>
          <c:tx>
            <c:strRef>
              <c:f>'TPA Administration'!$E$1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flat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'TPA Administration'!$B$2:$B$16</c:f>
              <c:strCache>
                <c:ptCount val="15"/>
                <c:pt idx="0">
                  <c:v>9/1-9/18</c:v>
                </c:pt>
                <c:pt idx="1">
                  <c:v>9/5-9/11</c:v>
                </c:pt>
                <c:pt idx="2">
                  <c:v>9/12-9/18</c:v>
                </c:pt>
                <c:pt idx="3">
                  <c:v>9/26-10/2</c:v>
                </c:pt>
                <c:pt idx="4">
                  <c:v>10/3-10/9</c:v>
                </c:pt>
                <c:pt idx="5">
                  <c:v>10/10-10/16</c:v>
                </c:pt>
                <c:pt idx="6">
                  <c:v>10/17-10/23</c:v>
                </c:pt>
                <c:pt idx="7">
                  <c:v>10/24-10/30</c:v>
                </c:pt>
                <c:pt idx="8">
                  <c:v>10/31-11/6</c:v>
                </c:pt>
                <c:pt idx="9">
                  <c:v>11/7-11/13</c:v>
                </c:pt>
                <c:pt idx="10">
                  <c:v>11/14-11/20</c:v>
                </c:pt>
                <c:pt idx="11">
                  <c:v>11/21-11/27</c:v>
                </c:pt>
                <c:pt idx="12">
                  <c:v>11/28-12/4</c:v>
                </c:pt>
                <c:pt idx="13">
                  <c:v>12/5-12/11</c:v>
                </c:pt>
                <c:pt idx="14">
                  <c:v>12/12-12/18</c:v>
                </c:pt>
              </c:strCache>
            </c:strRef>
          </c:cat>
          <c:val>
            <c:numRef>
              <c:f>'TPA Administration'!$E$2:$E$16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8ED-F24D-9F05-13642D3FF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0578704"/>
        <c:axId val="1"/>
      </c:lineChart>
      <c:catAx>
        <c:axId val="1570578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u="sng" dirty="0"/>
                  <a:t>Weeks</a:t>
                </a:r>
                <a:r>
                  <a:rPr lang="en-US" sz="1400" b="1" u="sng" baseline="0" dirty="0"/>
                  <a:t> During Implementation</a:t>
                </a:r>
                <a:endParaRPr lang="en-US" sz="1400" b="1" u="sng" dirty="0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u="sng" dirty="0"/>
                  <a:t># of TPA Administrations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5787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0.24926</cdr:x>
      <cdr:y>0.1025</cdr:y>
    </cdr:from>
    <cdr:to>
      <cdr:x>0.39466</cdr:x>
      <cdr:y>0.15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05BE3E6-2EE8-D84B-AFF8-A1B6EFAF38E3}"/>
            </a:ext>
          </a:extLst>
        </cdr:cNvPr>
        <cdr:cNvSpPr txBox="1"/>
      </cdr:nvSpPr>
      <cdr:spPr>
        <a:xfrm xmlns:a="http://schemas.openxmlformats.org/drawingml/2006/main">
          <a:off x="2133600" y="520700"/>
          <a:ext cx="1244600" cy="2413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TPA Administration</a:t>
          </a:r>
        </a:p>
      </cdr:txBody>
    </cdr:sp>
  </cdr:relSizeAnchor>
  <cdr:relSizeAnchor xmlns:cdr="http://schemas.openxmlformats.org/drawingml/2006/chartDrawing">
    <cdr:from>
      <cdr:x>0.5089</cdr:x>
      <cdr:y>0.36527</cdr:y>
    </cdr:from>
    <cdr:to>
      <cdr:x>0.6498</cdr:x>
      <cdr:y>0.42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6B60BFC-7125-944C-890E-41D0C89EC049}"/>
            </a:ext>
          </a:extLst>
        </cdr:cNvPr>
        <cdr:cNvSpPr txBox="1"/>
      </cdr:nvSpPr>
      <cdr:spPr>
        <a:xfrm xmlns:a="http://schemas.openxmlformats.org/drawingml/2006/main">
          <a:off x="7655733" y="2372433"/>
          <a:ext cx="2119671" cy="355447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TPA Administration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2F0B2-3FA5-3748-9847-A12CC4B0E60D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98A5D-BDCB-4647-921A-733FF8D9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2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94514" rtl="0" eaLnBrk="1" latinLnBrk="0" hangingPunct="1">
      <a:defRPr sz="5775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2194514" rtl="0" eaLnBrk="1" latinLnBrk="0" hangingPunct="1">
      <a:defRPr sz="5775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2194514" rtl="0" eaLnBrk="1" latinLnBrk="0" hangingPunct="1">
      <a:defRPr sz="5775" kern="1200">
        <a:solidFill>
          <a:schemeClr val="tx1"/>
        </a:solidFill>
        <a:latin typeface="+mn-lt"/>
        <a:ea typeface="+mn-ea"/>
        <a:cs typeface="+mn-cs"/>
      </a:defRPr>
    </a:lvl3pPr>
    <a:lvl4pPr marL="6583542" algn="l" defTabSz="2194514" rtl="0" eaLnBrk="1" latinLnBrk="0" hangingPunct="1">
      <a:defRPr sz="5775" kern="1200">
        <a:solidFill>
          <a:schemeClr val="tx1"/>
        </a:solidFill>
        <a:latin typeface="+mn-lt"/>
        <a:ea typeface="+mn-ea"/>
        <a:cs typeface="+mn-cs"/>
      </a:defRPr>
    </a:lvl4pPr>
    <a:lvl5pPr marL="8778058" algn="l" defTabSz="2194514" rtl="0" eaLnBrk="1" latinLnBrk="0" hangingPunct="1">
      <a:defRPr sz="5775" kern="1200">
        <a:solidFill>
          <a:schemeClr val="tx1"/>
        </a:solidFill>
        <a:latin typeface="+mn-lt"/>
        <a:ea typeface="+mn-ea"/>
        <a:cs typeface="+mn-cs"/>
      </a:defRPr>
    </a:lvl5pPr>
    <a:lvl6pPr marL="10972572" algn="l" defTabSz="2194514" rtl="0" eaLnBrk="1" latinLnBrk="0" hangingPunct="1">
      <a:defRPr sz="5775" kern="1200">
        <a:solidFill>
          <a:schemeClr val="tx1"/>
        </a:solidFill>
        <a:latin typeface="+mn-lt"/>
        <a:ea typeface="+mn-ea"/>
        <a:cs typeface="+mn-cs"/>
      </a:defRPr>
    </a:lvl6pPr>
    <a:lvl7pPr marL="13167086" algn="l" defTabSz="2194514" rtl="0" eaLnBrk="1" latinLnBrk="0" hangingPunct="1">
      <a:defRPr sz="5775" kern="1200">
        <a:solidFill>
          <a:schemeClr val="tx1"/>
        </a:solidFill>
        <a:latin typeface="+mn-lt"/>
        <a:ea typeface="+mn-ea"/>
        <a:cs typeface="+mn-cs"/>
      </a:defRPr>
    </a:lvl7pPr>
    <a:lvl8pPr marL="15361600" algn="l" defTabSz="2194514" rtl="0" eaLnBrk="1" latinLnBrk="0" hangingPunct="1">
      <a:defRPr sz="5775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2194514" rtl="0" eaLnBrk="1" latinLnBrk="0" hangingPunct="1">
      <a:defRPr sz="57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Arial"/>
                <a:cs typeface="Arial"/>
              </a:rPr>
              <a:t>Evidence supports </a:t>
            </a:r>
            <a:r>
              <a:rPr lang="en-US" sz="3600" i="1" dirty="0">
                <a:latin typeface="Arial"/>
                <a:cs typeface="Arial"/>
              </a:rPr>
              <a:t>push-pause </a:t>
            </a:r>
            <a:r>
              <a:rPr lang="en-US" sz="3600" dirty="0">
                <a:latin typeface="Arial"/>
                <a:cs typeface="Arial"/>
              </a:rPr>
              <a:t>pulsatile flushing method to prevent occlusion and remove debris from CVC for all patient populations</a:t>
            </a:r>
          </a:p>
          <a:p>
            <a:pPr marL="0" marR="0" lvl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Using pulsatile flush and saline led to a 39% decrease in TPA administered overall on unit compared to baseline data in August and September</a:t>
            </a:r>
          </a:p>
          <a:p>
            <a:pPr marL="0" marR="0" lvl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Documentation inconsistency to include pulsatile free text, saline locked was selected, nurses not adhering to free text</a:t>
            </a:r>
          </a:p>
          <a:p>
            <a:pPr marL="0" marR="0" lvl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Arial"/>
                <a:cs typeface="Arial"/>
              </a:rPr>
              <a:t>Sustainability: education material for staff and integrate into new hire education, finalizing standardized pulsatile flush order, EHR build out, recommendation to implement on another unit </a:t>
            </a:r>
          </a:p>
          <a:p>
            <a:pPr marL="0" marR="0" lvl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98A5D-BDCB-4647-921A-733FF8D99C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16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16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43891200" cy="5801290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20">
              <a:ln>
                <a:noFill/>
              </a:ln>
            </a:endParaRPr>
          </a:p>
        </p:txBody>
      </p:sp>
      <p:pic>
        <p:nvPicPr>
          <p:cNvPr id="10" name="Picture 9" descr="UM_School_Nursing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47" y="1702710"/>
            <a:ext cx="7665822" cy="251971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31828699"/>
            <a:ext cx="43891200" cy="10897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2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8222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2006413" rtl="0" eaLnBrk="1" latinLnBrk="0" hangingPunct="1"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4810" indent="-1504810" algn="l" defTabSz="2006413" rtl="0" eaLnBrk="1" latinLnBrk="0" hangingPunct="1">
        <a:spcBef>
          <a:spcPct val="20000"/>
        </a:spcBef>
        <a:buFont typeface="Arial"/>
        <a:buChar char="•"/>
        <a:defRPr sz="14080" kern="1200">
          <a:solidFill>
            <a:schemeClr val="tx1"/>
          </a:solidFill>
          <a:latin typeface="+mn-lt"/>
          <a:ea typeface="+mn-ea"/>
          <a:cs typeface="+mn-cs"/>
        </a:defRPr>
      </a:lvl1pPr>
      <a:lvl2pPr marL="3260421" indent="-1254008" algn="l" defTabSz="2006413" rtl="0" eaLnBrk="1" latinLnBrk="0" hangingPunct="1">
        <a:spcBef>
          <a:spcPct val="20000"/>
        </a:spcBef>
        <a:buFont typeface="Arial"/>
        <a:buChar char="–"/>
        <a:defRPr sz="12320" kern="1200">
          <a:solidFill>
            <a:schemeClr val="tx1"/>
          </a:solidFill>
          <a:latin typeface="+mn-lt"/>
          <a:ea typeface="+mn-ea"/>
          <a:cs typeface="+mn-cs"/>
        </a:defRPr>
      </a:lvl2pPr>
      <a:lvl3pPr marL="5016032" indent="-1003206" algn="l" defTabSz="2006413" rtl="0" eaLnBrk="1" latinLnBrk="0" hangingPunct="1">
        <a:spcBef>
          <a:spcPct val="20000"/>
        </a:spcBef>
        <a:buFont typeface="Arial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3pPr>
      <a:lvl4pPr marL="7022446" indent="-1003206" algn="l" defTabSz="2006413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9028859" indent="-1003206" algn="l" defTabSz="2006413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35272" indent="-1003206" algn="l" defTabSz="2006413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41685" indent="-1003206" algn="l" defTabSz="2006413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048098" indent="-1003206" algn="l" defTabSz="2006413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054510" indent="-1003206" algn="l" defTabSz="2006413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1pPr>
      <a:lvl2pPr marL="2006413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2pPr>
      <a:lvl3pPr marL="4012826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3pPr>
      <a:lvl4pPr marL="6019238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4pPr>
      <a:lvl5pPr marL="8025653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5pPr>
      <a:lvl6pPr marL="10032066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6pPr>
      <a:lvl7pPr marL="12038478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7pPr>
      <a:lvl8pPr marL="14044891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8pPr>
      <a:lvl9pPr marL="16051304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9" y="1075563"/>
            <a:ext cx="8250749" cy="271197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1828699"/>
            <a:ext cx="43891200" cy="10897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2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8222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2006413" rtl="0" eaLnBrk="1" latinLnBrk="0" hangingPunct="1"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4810" indent="-1504810" algn="l" defTabSz="2006413" rtl="0" eaLnBrk="1" latinLnBrk="0" hangingPunct="1">
        <a:spcBef>
          <a:spcPct val="20000"/>
        </a:spcBef>
        <a:buFont typeface="Arial"/>
        <a:buChar char="•"/>
        <a:defRPr sz="14080" kern="1200">
          <a:solidFill>
            <a:schemeClr val="tx1"/>
          </a:solidFill>
          <a:latin typeface="+mn-lt"/>
          <a:ea typeface="+mn-ea"/>
          <a:cs typeface="+mn-cs"/>
        </a:defRPr>
      </a:lvl1pPr>
      <a:lvl2pPr marL="3260421" indent="-1254008" algn="l" defTabSz="2006413" rtl="0" eaLnBrk="1" latinLnBrk="0" hangingPunct="1">
        <a:spcBef>
          <a:spcPct val="20000"/>
        </a:spcBef>
        <a:buFont typeface="Arial"/>
        <a:buChar char="–"/>
        <a:defRPr sz="12320" kern="1200">
          <a:solidFill>
            <a:schemeClr val="tx1"/>
          </a:solidFill>
          <a:latin typeface="+mn-lt"/>
          <a:ea typeface="+mn-ea"/>
          <a:cs typeface="+mn-cs"/>
        </a:defRPr>
      </a:lvl2pPr>
      <a:lvl3pPr marL="5016032" indent="-1003206" algn="l" defTabSz="2006413" rtl="0" eaLnBrk="1" latinLnBrk="0" hangingPunct="1">
        <a:spcBef>
          <a:spcPct val="20000"/>
        </a:spcBef>
        <a:buFont typeface="Arial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3pPr>
      <a:lvl4pPr marL="7022446" indent="-1003206" algn="l" defTabSz="2006413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9028859" indent="-1003206" algn="l" defTabSz="2006413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35272" indent="-1003206" algn="l" defTabSz="2006413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41685" indent="-1003206" algn="l" defTabSz="2006413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048098" indent="-1003206" algn="l" defTabSz="2006413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054510" indent="-1003206" algn="l" defTabSz="2006413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1pPr>
      <a:lvl2pPr marL="2006413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2pPr>
      <a:lvl3pPr marL="4012826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3pPr>
      <a:lvl4pPr marL="6019238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4pPr>
      <a:lvl5pPr marL="8025653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5pPr>
      <a:lvl6pPr marL="10032066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6pPr>
      <a:lvl7pPr marL="12038478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7pPr>
      <a:lvl8pPr marL="14044891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8pPr>
      <a:lvl9pPr marL="16051304" algn="l" defTabSz="2006413" rtl="0" eaLnBrk="1" latinLnBrk="0" hangingPunct="1">
        <a:defRPr sz="78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hart" Target="../charts/chart1.xml"/><Relationship Id="rId5" Type="http://schemas.openxmlformats.org/officeDocument/2006/relationships/hyperlink" Target="https://doi.org/10.1097/NAN.0000000000000311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7"/>
          <p:cNvSpPr txBox="1">
            <a:spLocks noChangeArrowheads="1"/>
          </p:cNvSpPr>
          <p:nvPr/>
        </p:nvSpPr>
        <p:spPr bwMode="auto">
          <a:xfrm>
            <a:off x="1118840" y="7924959"/>
            <a:ext cx="12893349" cy="800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60934" rIns="365760" bIns="16093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48640" indent="-548640" eaLnBrk="1" hangingPunct="1"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5 million central venous catheters are placed each year increasing risk of occlusion and infection</a:t>
            </a:r>
          </a:p>
          <a:p>
            <a:pPr eaLnBrk="1" hangingPunct="1"/>
            <a:endParaRPr lang="en-US" sz="38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548640" eaLnBrk="1" hangingPunct="1"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Evidence supports </a:t>
            </a:r>
            <a:r>
              <a:rPr lang="en-US" sz="3840" i="1" dirty="0">
                <a:latin typeface="Arial" panose="020B0604020202020204" pitchFamily="34" charset="0"/>
                <a:cs typeface="Arial" panose="020B0604020202020204" pitchFamily="34" charset="0"/>
              </a:rPr>
              <a:t>push-pause 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pulsatile flushing</a:t>
            </a:r>
          </a:p>
          <a:p>
            <a:pPr marL="548640" indent="-548640" eaLnBrk="1" hangingPunct="1">
              <a:buFont typeface="Arial" panose="020B0604020202020204" pitchFamily="34" charset="0"/>
              <a:buChar char="•"/>
            </a:pPr>
            <a:endParaRPr lang="en-US" sz="38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548640" eaLnBrk="1" hangingPunct="1"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Normal saline solution is a safe and effective alternative to heparin solution</a:t>
            </a:r>
          </a:p>
          <a:p>
            <a:pPr marL="548640" indent="-548640" eaLnBrk="1" hangingPunct="1">
              <a:buFont typeface="Arial" panose="020B0604020202020204" pitchFamily="34" charset="0"/>
              <a:buChar char="•"/>
            </a:pPr>
            <a:endParaRPr lang="en-US" sz="38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548640" eaLnBrk="1" hangingPunct="1"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On a pediatric cardiac ICU (PCICU),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tPA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was administered 106 times within 6 months</a:t>
            </a:r>
          </a:p>
          <a:p>
            <a:pPr eaLnBrk="1" hangingPunct="1"/>
            <a:endParaRPr lang="en-US" sz="38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548640" eaLnBrk="1" hangingPunct="1"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0 lines were receiving normal saline with pulsatile flushing for central line maintenance</a:t>
            </a:r>
          </a:p>
        </p:txBody>
      </p:sp>
      <p:sp>
        <p:nvSpPr>
          <p:cNvPr id="3" name="Text Box 162"/>
          <p:cNvSpPr txBox="1">
            <a:spLocks noChangeArrowheads="1"/>
          </p:cNvSpPr>
          <p:nvPr/>
        </p:nvSpPr>
        <p:spPr bwMode="auto">
          <a:xfrm>
            <a:off x="1485385" y="7227312"/>
            <a:ext cx="11955864" cy="683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</p:txBody>
      </p:sp>
      <p:sp>
        <p:nvSpPr>
          <p:cNvPr id="4" name="Text Box 164"/>
          <p:cNvSpPr txBox="1">
            <a:spLocks noChangeArrowheads="1"/>
          </p:cNvSpPr>
          <p:nvPr/>
        </p:nvSpPr>
        <p:spPr bwMode="auto">
          <a:xfrm>
            <a:off x="1390698" y="24280819"/>
            <a:ext cx="12349632" cy="683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</a:t>
            </a:r>
          </a:p>
        </p:txBody>
      </p:sp>
      <p:sp>
        <p:nvSpPr>
          <p:cNvPr id="5" name="Text Box 156"/>
          <p:cNvSpPr txBox="1">
            <a:spLocks noChangeArrowheads="1"/>
          </p:cNvSpPr>
          <p:nvPr/>
        </p:nvSpPr>
        <p:spPr bwMode="auto">
          <a:xfrm>
            <a:off x="31237488" y="16261400"/>
            <a:ext cx="13052498" cy="730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60934" rIns="365760" bIns="16093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Implementing normal saline flush with pulsatile procedure is feasible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Similar to the literature, there was no increase in the total number of TPA administrations or CLABSIs  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40" i="1" dirty="0">
                <a:latin typeface="Arial" panose="020B0604020202020204" pitchFamily="34" charset="0"/>
                <a:cs typeface="Arial" panose="020B0604020202020204" pitchFamily="34" charset="0"/>
              </a:rPr>
              <a:t>Sustainability Strategies: 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built into new hire education, standardized order, EHR documentation, implement on another unit</a:t>
            </a:r>
          </a:p>
          <a:p>
            <a:pPr eaLnBrk="1" hangingPunct="1">
              <a:lnSpc>
                <a:spcPct val="150000"/>
              </a:lnSpc>
            </a:pPr>
            <a:endParaRPr lang="en-US" sz="38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66"/>
          <p:cNvSpPr txBox="1">
            <a:spLocks noChangeArrowheads="1"/>
          </p:cNvSpPr>
          <p:nvPr/>
        </p:nvSpPr>
        <p:spPr bwMode="auto">
          <a:xfrm>
            <a:off x="31319522" y="15506245"/>
            <a:ext cx="11955866" cy="683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7" name="Text Box 156"/>
          <p:cNvSpPr txBox="1">
            <a:spLocks noChangeArrowheads="1"/>
          </p:cNvSpPr>
          <p:nvPr/>
        </p:nvSpPr>
        <p:spPr bwMode="auto">
          <a:xfrm>
            <a:off x="986759" y="24987082"/>
            <a:ext cx="13925777" cy="741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60934" rIns="365760" bIns="16093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840" b="1" dirty="0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: 12 bed-Pediatric Cardiac ICU, in mid-Atlantic region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840" b="1" dirty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: Cardiac patients with a CVC, ages 0-21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15 week period, September-December 2021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Reference tables at bedside, heparin flushes removed from bedside carts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Sign off with in person education, informational PowerPoint, email with practice change reminders, notes on unit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Data collected manually daily by chart audit on a secured analytic framework </a:t>
            </a:r>
          </a:p>
          <a:p>
            <a:pPr eaLnBrk="1" hangingPunct="1"/>
            <a:endParaRPr lang="en-US" sz="38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47"/>
          <p:cNvSpPr txBox="1">
            <a:spLocks noChangeArrowheads="1"/>
          </p:cNvSpPr>
          <p:nvPr/>
        </p:nvSpPr>
        <p:spPr bwMode="auto">
          <a:xfrm>
            <a:off x="1020307" y="16667307"/>
            <a:ext cx="12549370" cy="741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60934" rIns="365760" bIns="16093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84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sz="384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Implement and evaluate normal saline (NS) for locking and flushing central lines with a pulsatile technique</a:t>
            </a:r>
          </a:p>
          <a:p>
            <a:b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40" b="1" dirty="0">
                <a:latin typeface="Arial" panose="020B0604020202020204" pitchFamily="34" charset="0"/>
                <a:cs typeface="Arial" panose="020B0604020202020204" pitchFamily="34" charset="0"/>
              </a:rPr>
              <a:t>Process Goal:</a:t>
            </a:r>
          </a:p>
          <a:p>
            <a:pPr marL="548640" indent="-548640" fontAlgn="base">
              <a:buFont typeface="+mj-lt"/>
              <a:buAutoNum type="arabicPeriod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By November 15th, 2021, 100% of CVC will be flushed with NS using pulsatile method</a:t>
            </a:r>
          </a:p>
          <a:p>
            <a:pPr marL="548640" indent="-548640" fontAlgn="base">
              <a:buFont typeface="+mj-lt"/>
              <a:buAutoNum type="arabicPeriod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By November 15</a:t>
            </a:r>
            <a:r>
              <a:rPr lang="en-US" sz="384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, 2021, 100% of line documentation will include free text “pulsatile flush”</a:t>
            </a:r>
          </a:p>
          <a:p>
            <a:pPr fontAlgn="base"/>
            <a:r>
              <a:rPr lang="en-US" sz="3840" b="1" dirty="0">
                <a:latin typeface="Arial" panose="020B0604020202020204" pitchFamily="34" charset="0"/>
                <a:cs typeface="Arial" panose="020B0604020202020204" pitchFamily="34" charset="0"/>
              </a:rPr>
              <a:t>Outcome Goal:</a:t>
            </a:r>
          </a:p>
          <a:p>
            <a:pPr marL="548640" indent="-548640" fontAlgn="base">
              <a:buFont typeface="+mj-lt"/>
              <a:buAutoNum type="arabicPeriod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By December 15</a:t>
            </a:r>
            <a:r>
              <a:rPr lang="en-US" sz="384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, 2021, 100% decrease in TPA administered for clot formation in CVCs.</a:t>
            </a:r>
          </a:p>
        </p:txBody>
      </p:sp>
      <p:sp>
        <p:nvSpPr>
          <p:cNvPr id="9" name="Text Box 162"/>
          <p:cNvSpPr txBox="1">
            <a:spLocks noChangeArrowheads="1"/>
          </p:cNvSpPr>
          <p:nvPr/>
        </p:nvSpPr>
        <p:spPr bwMode="auto">
          <a:xfrm>
            <a:off x="1230439" y="15932073"/>
            <a:ext cx="11955864" cy="683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Project and Goals</a:t>
            </a:r>
          </a:p>
        </p:txBody>
      </p:sp>
      <p:sp>
        <p:nvSpPr>
          <p:cNvPr id="12" name="Text Box 166"/>
          <p:cNvSpPr txBox="1">
            <a:spLocks noChangeArrowheads="1"/>
          </p:cNvSpPr>
          <p:nvPr/>
        </p:nvSpPr>
        <p:spPr bwMode="auto">
          <a:xfrm>
            <a:off x="30851024" y="7457296"/>
            <a:ext cx="11955866" cy="683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5" name="Text Box 164"/>
          <p:cNvSpPr txBox="1">
            <a:spLocks noChangeArrowheads="1"/>
          </p:cNvSpPr>
          <p:nvPr/>
        </p:nvSpPr>
        <p:spPr bwMode="auto">
          <a:xfrm>
            <a:off x="15079886" y="26138844"/>
            <a:ext cx="15154218" cy="683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7" name="Text Box 166"/>
          <p:cNvSpPr txBox="1">
            <a:spLocks noChangeArrowheads="1"/>
          </p:cNvSpPr>
          <p:nvPr/>
        </p:nvSpPr>
        <p:spPr bwMode="auto">
          <a:xfrm>
            <a:off x="31239744" y="23126124"/>
            <a:ext cx="11955866" cy="683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18" name="Text Box 156"/>
          <p:cNvSpPr txBox="1">
            <a:spLocks noChangeArrowheads="1"/>
          </p:cNvSpPr>
          <p:nvPr/>
        </p:nvSpPr>
        <p:spPr bwMode="auto">
          <a:xfrm>
            <a:off x="15079886" y="26861545"/>
            <a:ext cx="15253061" cy="556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60934" rIns="365760" bIns="16093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Aft>
                <a:spcPts val="960"/>
              </a:spcAft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264 central line days, 242 (92%) received pulsatile saline flushes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960"/>
              </a:spcAft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30% adhered to documentation bundle 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960"/>
              </a:spcAft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2% received TPA for line occlusion </a:t>
            </a:r>
          </a:p>
          <a:p>
            <a:pPr marL="457200" indent="-457200" eaLnBrk="1" hangingPunct="1">
              <a:lnSpc>
                <a:spcPct val="150000"/>
              </a:lnSpc>
              <a:spcAft>
                <a:spcPts val="960"/>
              </a:spcAft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Remained CLABSI free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38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38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56"/>
          <p:cNvSpPr txBox="1">
            <a:spLocks noChangeArrowheads="1"/>
          </p:cNvSpPr>
          <p:nvPr/>
        </p:nvSpPr>
        <p:spPr bwMode="auto">
          <a:xfrm>
            <a:off x="19587270" y="1384716"/>
            <a:ext cx="23304949" cy="426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60934" rIns="365760" bIns="16093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70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a Pulsatile Flush Procedure for Central Line Maintenance</a:t>
            </a:r>
          </a:p>
          <a:p>
            <a:pPr algn="r" eaLnBrk="1" hangingPunct="1"/>
            <a:r>
              <a:rPr lang="en-US" sz="38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 Kenny, BSN, RN, DNP Candidate</a:t>
            </a:r>
          </a:p>
          <a:p>
            <a:pPr algn="r" eaLnBrk="1" hangingPunct="1"/>
            <a:r>
              <a:rPr lang="en-US" sz="38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Barbara Wise, PhD, RN, CPNP-AC/PC </a:t>
            </a:r>
          </a:p>
          <a:p>
            <a:pPr algn="r" eaLnBrk="1" hangingPunct="1"/>
            <a:r>
              <a:rPr lang="en-US" sz="38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Maryland School of Nursing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0738CA-6598-AB48-AB1C-A734260098FA}"/>
              </a:ext>
            </a:extLst>
          </p:cNvPr>
          <p:cNvSpPr txBox="1"/>
          <p:nvPr/>
        </p:nvSpPr>
        <p:spPr>
          <a:xfrm>
            <a:off x="31237488" y="24024419"/>
            <a:ext cx="1265371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Boord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, C. (2019). Pulsatile flushing: A review of the literature. </a:t>
            </a:r>
            <a:r>
              <a:rPr lang="en-US" sz="3840" i="1" dirty="0">
                <a:latin typeface="Arial" panose="020B0604020202020204" pitchFamily="34" charset="0"/>
                <a:cs typeface="Arial" panose="020B0604020202020204" pitchFamily="34" charset="0"/>
              </a:rPr>
              <a:t>Journal of Infusion Nursing, 42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(1), 37-43. 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https://doi.org/10.1097/NAN.0000000000000311</a:t>
            </a:r>
            <a:endParaRPr lang="en-US" sz="38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Goossens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, G. (2015). Flushing and locking of venous catheters: Available evidence and evidence deficit. </a:t>
            </a:r>
            <a:r>
              <a:rPr lang="en-US" sz="3840" i="1" dirty="0" err="1">
                <a:latin typeface="Arial" panose="020B0604020202020204" pitchFamily="34" charset="0"/>
                <a:cs typeface="Arial" panose="020B0604020202020204" pitchFamily="34" charset="0"/>
              </a:rPr>
              <a:t>Hindawi</a:t>
            </a:r>
            <a:r>
              <a:rPr lang="en-US" sz="3840" i="1" dirty="0">
                <a:latin typeface="Arial" panose="020B0604020202020204" pitchFamily="34" charset="0"/>
                <a:cs typeface="Arial" panose="020B0604020202020204" pitchFamily="34" charset="0"/>
              </a:rPr>
              <a:t> Publishing Corporation Nursing Research and Practice. 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/10.1155/2015/985686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664AE-B071-874C-9A97-985032FC9C24}"/>
              </a:ext>
            </a:extLst>
          </p:cNvPr>
          <p:cNvSpPr txBox="1"/>
          <p:nvPr/>
        </p:nvSpPr>
        <p:spPr>
          <a:xfrm>
            <a:off x="31311125" y="29644255"/>
            <a:ext cx="1250643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Special thank you to Jennifer Fitzgerald, DNP, NNP-BC and Katie Thompson, DNP, RN, ACCNS-P, CCRN for their support.</a:t>
            </a:r>
          </a:p>
        </p:txBody>
      </p:sp>
      <p:sp>
        <p:nvSpPr>
          <p:cNvPr id="26" name="Text Box 166">
            <a:extLst>
              <a:ext uri="{FF2B5EF4-FFF2-40B4-BE49-F238E27FC236}">
                <a16:creationId xmlns:a16="http://schemas.microsoft.com/office/drawing/2014/main" id="{45C70E36-CE3A-0645-A8A7-1BEA87B28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9522" y="28854601"/>
            <a:ext cx="11955866" cy="683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F89997-E74D-6741-9174-C54DCBDB1DD9}"/>
              </a:ext>
            </a:extLst>
          </p:cNvPr>
          <p:cNvSpPr/>
          <p:nvPr/>
        </p:nvSpPr>
        <p:spPr>
          <a:xfrm>
            <a:off x="30936353" y="7227312"/>
            <a:ext cx="11955866" cy="954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38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Documentation inconsistency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39% decrease in TPA administered (compared to baseline data Aug-Sept)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40" i="1" dirty="0">
                <a:latin typeface="Arial" panose="020B0604020202020204" pitchFamily="34" charset="0"/>
                <a:cs typeface="Arial" panose="020B0604020202020204" pitchFamily="34" charset="0"/>
              </a:rPr>
              <a:t>Limitations/Barriers: </a:t>
            </a:r>
          </a:p>
          <a:p>
            <a:pPr marL="2651714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  <a:p>
            <a:pPr marL="2651714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delay in IRB approval</a:t>
            </a:r>
          </a:p>
          <a:p>
            <a:pPr marL="2651714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no standardized order</a:t>
            </a:r>
          </a:p>
          <a:p>
            <a:pPr marL="2651714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lack of EHR build out for documentation </a:t>
            </a:r>
          </a:p>
          <a:p>
            <a:pPr>
              <a:lnSpc>
                <a:spcPct val="150000"/>
              </a:lnSpc>
            </a:pPr>
            <a:endParaRPr lang="en-US" sz="38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ACE38E2D-19E1-584B-B5E0-1084A1E179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606399"/>
              </p:ext>
            </p:extLst>
          </p:nvPr>
        </p:nvGraphicFramePr>
        <p:xfrm>
          <a:off x="14869853" y="15784938"/>
          <a:ext cx="15043689" cy="649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8367932-185F-AF45-A02A-C88A6BBD1C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69854" y="7167744"/>
            <a:ext cx="15114148" cy="75236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BDC2C9-2296-7F45-99F2-2EDB49D98A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10460" y="23038574"/>
            <a:ext cx="2093069" cy="2712617"/>
          </a:xfrm>
          <a:prstGeom prst="rect">
            <a:avLst/>
          </a:prstGeom>
        </p:spPr>
      </p:pic>
      <p:pic>
        <p:nvPicPr>
          <p:cNvPr id="10" name="New Recording.mp3" descr="New Recording.mp3">
            <a:hlinkClick r:id="" action="ppaction://media"/>
            <a:extLst>
              <a:ext uri="{FF2B5EF4-FFF2-40B4-BE49-F238E27FC236}">
                <a16:creationId xmlns:a16="http://schemas.microsoft.com/office/drawing/2014/main" id="{402BD295-6F4F-DB48-BC00-4DE61EB935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83600" y="35695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6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ster Option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ster Option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37015</TotalTime>
  <Words>574</Words>
  <Application>Microsoft Macintosh PowerPoint</Application>
  <PresentationFormat>Custom</PresentationFormat>
  <Paragraphs>69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Poster Option B</vt:lpstr>
      <vt:lpstr>Poster Option 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Baffuto</dc:creator>
  <cp:lastModifiedBy>Jones, Taylor</cp:lastModifiedBy>
  <cp:revision>89</cp:revision>
  <dcterms:created xsi:type="dcterms:W3CDTF">2017-09-06T20:31:31Z</dcterms:created>
  <dcterms:modified xsi:type="dcterms:W3CDTF">2022-05-03T17:52:14Z</dcterms:modified>
</cp:coreProperties>
</file>