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5"/>
  </p:notesMasterIdLst>
  <p:sldIdLst>
    <p:sldId id="256" r:id="rId4"/>
  </p:sldIdLst>
  <p:sldSz cx="32918400" cy="21945600"/>
  <p:notesSz cx="6858000" cy="9144000"/>
  <p:defaultTextStyle>
    <a:defPPr>
      <a:defRPr lang="en-US"/>
    </a:defPPr>
    <a:lvl1pPr marL="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156751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F0D2F"/>
    <a:srgbClr val="FBC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68"/>
    <p:restoredTop sz="84270"/>
  </p:normalViewPr>
  <p:slideViewPr>
    <p:cSldViewPr snapToGrid="0" snapToObjects="1">
      <p:cViewPr varScale="1">
        <p:scale>
          <a:sx n="32" d="100"/>
          <a:sy n="32" d="100"/>
        </p:scale>
        <p:origin x="2424" y="192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77F6C-582C-4F48-86A4-29E0C0648161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6C730-65ED-0541-A000-8746278BE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6C730-65ED-0541-A000-8746278BE3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7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65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10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10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553753" cy="21945600"/>
          </a:xfrm>
          <a:prstGeom prst="rect">
            <a:avLst/>
          </a:prstGeom>
          <a:solidFill>
            <a:srgbClr val="BF0E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Picture 7" descr="UM_School_Nursing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51" y="537781"/>
            <a:ext cx="5156718" cy="135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1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56751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156751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156751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1567510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1567510" rtl="0" eaLnBrk="1" latinLnBrk="0" hangingPunct="1">
        <a:spcBef>
          <a:spcPct val="20000"/>
        </a:spcBef>
        <a:buFont typeface="Arial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1567510" rtl="0" eaLnBrk="1" latinLnBrk="0" hangingPunct="1">
        <a:spcBef>
          <a:spcPct val="20000"/>
        </a:spcBef>
        <a:buFont typeface="Arial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2918400" cy="2900645"/>
          </a:xfrm>
          <a:prstGeom prst="rect">
            <a:avLst/>
          </a:prstGeom>
          <a:solidFill>
            <a:srgbClr val="BF0E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3" name="Picture 2" descr="UM_School_Nursing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04" y="851355"/>
            <a:ext cx="4791139" cy="125985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1400749"/>
            <a:ext cx="32918400" cy="5448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8765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156751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156751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156751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1567510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1567510" rtl="0" eaLnBrk="1" latinLnBrk="0" hangingPunct="1">
        <a:spcBef>
          <a:spcPct val="20000"/>
        </a:spcBef>
        <a:buFont typeface="Arial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1567510" rtl="0" eaLnBrk="1" latinLnBrk="0" hangingPunct="1">
        <a:spcBef>
          <a:spcPct val="20000"/>
        </a:spcBef>
        <a:buFont typeface="Arial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400749"/>
            <a:ext cx="32918400" cy="5448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5" name="Picture 4" descr="UM_School_Nursing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3" y="537781"/>
            <a:ext cx="5156718" cy="135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5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156751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156751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156751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1567510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1567510" rtl="0" eaLnBrk="1" latinLnBrk="0" hangingPunct="1">
        <a:spcBef>
          <a:spcPct val="20000"/>
        </a:spcBef>
        <a:buFont typeface="Arial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1567510" rtl="0" eaLnBrk="1" latinLnBrk="0" hangingPunct="1">
        <a:spcBef>
          <a:spcPct val="20000"/>
        </a:spcBef>
        <a:buFont typeface="Arial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1567510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156751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7"/>
          <p:cNvSpPr txBox="1">
            <a:spLocks noChangeArrowheads="1"/>
          </p:cNvSpPr>
          <p:nvPr/>
        </p:nvSpPr>
        <p:spPr bwMode="auto">
          <a:xfrm>
            <a:off x="1039296" y="4181951"/>
            <a:ext cx="9471386" cy="405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/>
                <a:cs typeface="Arial"/>
              </a:rPr>
              <a:t>1 in 8 women experience symptoms of postpartum depression</a:t>
            </a:r>
            <a:r>
              <a:rPr lang="en-US" sz="2000" dirty="0">
                <a:latin typeface="Arial"/>
                <a:cs typeface="Arial"/>
              </a:rPr>
              <a:t> in the U.S.</a:t>
            </a:r>
          </a:p>
          <a:p>
            <a:pPr marL="285750" indent="-28575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In Maryland, </a:t>
            </a:r>
            <a:r>
              <a:rPr lang="en-US" sz="2000" b="1" dirty="0">
                <a:latin typeface="Arial"/>
                <a:cs typeface="Arial"/>
              </a:rPr>
              <a:t>60% of mothers report signs &amp; symptoms of postpartum depression; only 8% diagnosed and treated</a:t>
            </a:r>
            <a:endParaRPr lang="en-US" sz="2000" dirty="0">
              <a:latin typeface="Arial"/>
              <a:cs typeface="Arial"/>
            </a:endParaRPr>
          </a:p>
          <a:p>
            <a:pPr marL="285750" indent="-28575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Long-lasting </a:t>
            </a:r>
            <a:r>
              <a:rPr lang="en-US" sz="2000" b="1" dirty="0">
                <a:latin typeface="Arial"/>
                <a:cs typeface="Arial"/>
              </a:rPr>
              <a:t>negative impacts on mother and child</a:t>
            </a:r>
            <a:r>
              <a:rPr lang="en-US" sz="2000" dirty="0">
                <a:latin typeface="Arial"/>
                <a:cs typeface="Arial"/>
              </a:rPr>
              <a:t> including premature discontinuation of breastfeeding, and </a:t>
            </a:r>
            <a:r>
              <a:rPr lang="en-US" sz="2000" b="1" dirty="0">
                <a:latin typeface="Arial"/>
                <a:cs typeface="Arial"/>
              </a:rPr>
              <a:t>delayed development</a:t>
            </a:r>
          </a:p>
          <a:p>
            <a:pPr marL="285750" indent="-28575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/>
                <a:cs typeface="Arial"/>
              </a:rPr>
              <a:t>90% higher healthcare costs </a:t>
            </a:r>
            <a:r>
              <a:rPr lang="en-US" sz="2000" dirty="0">
                <a:latin typeface="Arial"/>
                <a:cs typeface="Arial"/>
              </a:rPr>
              <a:t>attributed to mental health and emergency department visits by both the mother and child</a:t>
            </a:r>
          </a:p>
          <a:p>
            <a:pPr marL="285750" indent="-28575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Screening using the Edinburgh Postnatal Depression Scale (EPDS) - a validated, self-reporting tool – reveals postpartum depression is as high as 27% with </a:t>
            </a:r>
            <a:r>
              <a:rPr lang="en-US" sz="2000" b="1" dirty="0">
                <a:latin typeface="Arial"/>
                <a:cs typeface="Arial"/>
              </a:rPr>
              <a:t>7% of mothers reporting suicidal thoughts</a:t>
            </a:r>
            <a:r>
              <a:rPr lang="en-US" sz="2000" dirty="0">
                <a:latin typeface="Arial"/>
                <a:cs typeface="Arial"/>
              </a:rPr>
              <a:t> in the pediatric emergency department</a:t>
            </a:r>
          </a:p>
        </p:txBody>
      </p:sp>
      <p:sp>
        <p:nvSpPr>
          <p:cNvPr id="5" name="Text Box 162"/>
          <p:cNvSpPr txBox="1">
            <a:spLocks noChangeArrowheads="1"/>
          </p:cNvSpPr>
          <p:nvPr/>
        </p:nvSpPr>
        <p:spPr bwMode="auto">
          <a:xfrm>
            <a:off x="1081827" y="3643007"/>
            <a:ext cx="9471386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Arial Black"/>
                <a:cs typeface="Arial Black"/>
              </a:rPr>
              <a:t>Problem Statement</a:t>
            </a:r>
          </a:p>
        </p:txBody>
      </p:sp>
      <p:sp>
        <p:nvSpPr>
          <p:cNvPr id="6" name="Text Box 164"/>
          <p:cNvSpPr txBox="1">
            <a:spLocks noChangeArrowheads="1"/>
          </p:cNvSpPr>
          <p:nvPr/>
        </p:nvSpPr>
        <p:spPr bwMode="auto">
          <a:xfrm>
            <a:off x="11208613" y="3643007"/>
            <a:ext cx="10650928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Arial Black"/>
                <a:cs typeface="Arial Black"/>
              </a:rPr>
              <a:t>Results </a:t>
            </a:r>
          </a:p>
        </p:txBody>
      </p:sp>
      <p:sp>
        <p:nvSpPr>
          <p:cNvPr id="7" name="Text Box 156"/>
          <p:cNvSpPr txBox="1">
            <a:spLocks noChangeArrowheads="1"/>
          </p:cNvSpPr>
          <p:nvPr/>
        </p:nvSpPr>
        <p:spPr bwMode="auto">
          <a:xfrm>
            <a:off x="22731609" y="4190250"/>
            <a:ext cx="9391657" cy="502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Project was </a:t>
            </a:r>
            <a:r>
              <a:rPr lang="en-US" sz="2000" b="1" dirty="0">
                <a:latin typeface="Arial"/>
                <a:cs typeface="Arial"/>
              </a:rPr>
              <a:t>successful in identifying mothers with signs and symptoms of postpartum depression</a:t>
            </a:r>
            <a:r>
              <a:rPr lang="en-US" sz="2000" dirty="0">
                <a:latin typeface="Arial"/>
                <a:cs typeface="Arial"/>
              </a:rPr>
              <a:t> </a:t>
            </a:r>
          </a:p>
          <a:p>
            <a:pPr marL="285750" indent="-285750"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Positivity rate was 17% - comparable to findings from other PEDs that implemented postpartum depression screening with the EPDS tool</a:t>
            </a:r>
          </a:p>
          <a:p>
            <a:pPr marL="285750" indent="-285750"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/>
                <a:cs typeface="Arial"/>
              </a:rPr>
              <a:t>Social work is an integral part </a:t>
            </a:r>
            <a:r>
              <a:rPr lang="en-US" sz="2000" dirty="0">
                <a:latin typeface="Arial"/>
                <a:cs typeface="Arial"/>
              </a:rPr>
              <a:t>of screening in this setting, and can provide community resources for mothers based on needs</a:t>
            </a:r>
          </a:p>
          <a:p>
            <a:pPr marL="285750" indent="-285750"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/>
                <a:cs typeface="Arial"/>
              </a:rPr>
              <a:t>Facilitators: </a:t>
            </a:r>
          </a:p>
          <a:p>
            <a:pPr marL="1028700" lvl="1"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Personal experiences with postpartum depression by staff nurses </a:t>
            </a:r>
          </a:p>
          <a:p>
            <a:pPr marL="1028700" lvl="1"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Organization’s Baby-Friendly designation </a:t>
            </a:r>
          </a:p>
          <a:p>
            <a:pPr marL="285750" indent="-285750"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/>
                <a:cs typeface="Arial"/>
              </a:rPr>
              <a:t>Barriers &amp; Limitations:</a:t>
            </a:r>
          </a:p>
          <a:p>
            <a:pPr marL="1028700" lvl="1"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High nursing turnover and staff shortages during implementation</a:t>
            </a:r>
          </a:p>
          <a:p>
            <a:pPr marL="1028700" lvl="1"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Screening done on paper (lost completed screens)</a:t>
            </a:r>
          </a:p>
          <a:p>
            <a:pPr marL="1028700" lvl="1"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No automatic electronic documentation reminder for nurses</a:t>
            </a:r>
          </a:p>
          <a:p>
            <a:pPr marL="1028700" lvl="1"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Limited mental health providers &amp; appointment availability in area</a:t>
            </a:r>
          </a:p>
        </p:txBody>
      </p:sp>
      <p:sp>
        <p:nvSpPr>
          <p:cNvPr id="8" name="Text Box 166"/>
          <p:cNvSpPr txBox="1">
            <a:spLocks noChangeArrowheads="1"/>
          </p:cNvSpPr>
          <p:nvPr/>
        </p:nvSpPr>
        <p:spPr bwMode="auto">
          <a:xfrm>
            <a:off x="22651880" y="3643007"/>
            <a:ext cx="9471386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Arial Black"/>
                <a:cs typeface="Arial Black"/>
              </a:rPr>
              <a:t>Discussion</a:t>
            </a:r>
          </a:p>
        </p:txBody>
      </p:sp>
      <p:sp>
        <p:nvSpPr>
          <p:cNvPr id="9" name="Text Box 156"/>
          <p:cNvSpPr txBox="1">
            <a:spLocks noChangeArrowheads="1"/>
          </p:cNvSpPr>
          <p:nvPr/>
        </p:nvSpPr>
        <p:spPr bwMode="auto">
          <a:xfrm>
            <a:off x="11540265" y="15313814"/>
            <a:ext cx="10491572" cy="541687"/>
          </a:xfrm>
          <a:prstGeom prst="rect">
            <a:avLst/>
          </a:prstGeom>
          <a:solidFill>
            <a:srgbClr val="FBCE20"/>
          </a:solidFill>
          <a:ln w="28575">
            <a:solidFill>
              <a:srgbClr val="BF0D2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2200" dirty="0">
                <a:latin typeface="Arial"/>
                <a:cs typeface="Arial"/>
              </a:rPr>
              <a:t>Social work provided resources 97% of the time (only </a:t>
            </a:r>
            <a:r>
              <a:rPr lang="en-US" sz="2200" b="1" dirty="0">
                <a:latin typeface="Arial"/>
                <a:cs typeface="Arial"/>
              </a:rPr>
              <a:t>one missed opportunity</a:t>
            </a:r>
            <a:r>
              <a:rPr lang="en-US" sz="2200" dirty="0">
                <a:latin typeface="Arial"/>
                <a:cs typeface="Arial"/>
              </a:rPr>
              <a:t>)</a:t>
            </a:r>
          </a:p>
        </p:txBody>
      </p:sp>
      <p:sp>
        <p:nvSpPr>
          <p:cNvPr id="10" name="Text Box 147"/>
          <p:cNvSpPr txBox="1">
            <a:spLocks noChangeArrowheads="1"/>
          </p:cNvSpPr>
          <p:nvPr/>
        </p:nvSpPr>
        <p:spPr bwMode="auto">
          <a:xfrm>
            <a:off x="1081827" y="10177726"/>
            <a:ext cx="9471386" cy="347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sz="2000" b="1" dirty="0">
                <a:latin typeface="Arial"/>
                <a:cs typeface="Arial"/>
              </a:rPr>
              <a:t>Short Term Goals</a:t>
            </a:r>
          </a:p>
          <a:p>
            <a:pPr marL="285750" indent="-28575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PED nurses will administer and evaluate the EPDS screening tool in 100% of the eligible patients’ mothers</a:t>
            </a:r>
          </a:p>
          <a:p>
            <a:pPr marL="285750" indent="-28575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100% of mothers with a positive screen receive a social work referral for mental health resources</a:t>
            </a:r>
          </a:p>
          <a:p>
            <a:pPr marL="285750" indent="-28575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Create an electronic medical record dot phrase for nursing documentation of the completed EPDS</a:t>
            </a:r>
          </a:p>
          <a:p>
            <a:pPr eaLnBrk="1" hangingPunct="1">
              <a:spcAft>
                <a:spcPts val="300"/>
              </a:spcAft>
            </a:pPr>
            <a:r>
              <a:rPr lang="en-US" sz="2000" b="1" dirty="0">
                <a:latin typeface="Arial"/>
                <a:cs typeface="Arial"/>
              </a:rPr>
              <a:t>Long Term Goals</a:t>
            </a:r>
          </a:p>
          <a:p>
            <a:pPr marL="285750" indent="-28575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Integrate a best practice advisory for postpartum depression screening into the electronic medical record</a:t>
            </a:r>
          </a:p>
        </p:txBody>
      </p:sp>
      <p:sp>
        <p:nvSpPr>
          <p:cNvPr id="11" name="Text Box 162"/>
          <p:cNvSpPr txBox="1">
            <a:spLocks noChangeArrowheads="1"/>
          </p:cNvSpPr>
          <p:nvPr/>
        </p:nvSpPr>
        <p:spPr bwMode="auto">
          <a:xfrm>
            <a:off x="1081827" y="8340306"/>
            <a:ext cx="9471386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Arial Black"/>
                <a:cs typeface="Arial Black"/>
              </a:rPr>
              <a:t>Purpose &amp; Goals</a:t>
            </a:r>
          </a:p>
        </p:txBody>
      </p:sp>
      <p:sp>
        <p:nvSpPr>
          <p:cNvPr id="14" name="Text Box 166"/>
          <p:cNvSpPr txBox="1">
            <a:spLocks noChangeArrowheads="1"/>
          </p:cNvSpPr>
          <p:nvPr/>
        </p:nvSpPr>
        <p:spPr bwMode="auto">
          <a:xfrm>
            <a:off x="22651880" y="9424813"/>
            <a:ext cx="9471386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Arial Black"/>
                <a:cs typeface="Arial Black"/>
              </a:rPr>
              <a:t>Conclusion</a:t>
            </a:r>
          </a:p>
        </p:txBody>
      </p:sp>
      <p:sp>
        <p:nvSpPr>
          <p:cNvPr id="15" name="Text Box 147"/>
          <p:cNvSpPr txBox="1">
            <a:spLocks noChangeArrowheads="1"/>
          </p:cNvSpPr>
          <p:nvPr/>
        </p:nvSpPr>
        <p:spPr bwMode="auto">
          <a:xfrm>
            <a:off x="1081827" y="14249625"/>
            <a:ext cx="9471386" cy="85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sz="2000" b="1" dirty="0">
                <a:latin typeface="Arial"/>
                <a:cs typeface="Arial"/>
              </a:rPr>
              <a:t>Setting:</a:t>
            </a:r>
            <a:r>
              <a:rPr lang="en-US" sz="2000" dirty="0">
                <a:latin typeface="Arial"/>
                <a:cs typeface="Arial"/>
              </a:rPr>
              <a:t> 20-bed PED in a large, tertiary care academic medical center </a:t>
            </a:r>
          </a:p>
          <a:p>
            <a:pPr eaLnBrk="1" hangingPunct="1">
              <a:spcAft>
                <a:spcPts val="300"/>
              </a:spcAft>
            </a:pPr>
            <a:r>
              <a:rPr lang="en-US" sz="2000" b="1" dirty="0">
                <a:latin typeface="Arial"/>
                <a:cs typeface="Arial"/>
              </a:rPr>
              <a:t>Population:</a:t>
            </a:r>
            <a:r>
              <a:rPr lang="en-US" sz="2000" dirty="0">
                <a:latin typeface="Arial"/>
                <a:cs typeface="Arial"/>
              </a:rPr>
              <a:t> Mothers of non-critically ill patients under 12 months of age</a:t>
            </a:r>
          </a:p>
        </p:txBody>
      </p:sp>
      <p:sp>
        <p:nvSpPr>
          <p:cNvPr id="16" name="Text Box 162"/>
          <p:cNvSpPr txBox="1">
            <a:spLocks noChangeArrowheads="1"/>
          </p:cNvSpPr>
          <p:nvPr/>
        </p:nvSpPr>
        <p:spPr bwMode="auto">
          <a:xfrm>
            <a:off x="1081827" y="13711242"/>
            <a:ext cx="9471386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Arial Black"/>
                <a:cs typeface="Arial Black"/>
              </a:rPr>
              <a:t>Methods</a:t>
            </a:r>
          </a:p>
        </p:txBody>
      </p:sp>
      <p:sp>
        <p:nvSpPr>
          <p:cNvPr id="18" name="Text Box 156"/>
          <p:cNvSpPr txBox="1">
            <a:spLocks noChangeArrowheads="1"/>
          </p:cNvSpPr>
          <p:nvPr/>
        </p:nvSpPr>
        <p:spPr bwMode="auto">
          <a:xfrm>
            <a:off x="23486969" y="18517102"/>
            <a:ext cx="7954568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Arial"/>
                <a:cs typeface="Arial"/>
              </a:rPr>
              <a:t>For a complete list of references, please scan the QR code below:</a:t>
            </a:r>
          </a:p>
        </p:txBody>
      </p:sp>
      <p:sp>
        <p:nvSpPr>
          <p:cNvPr id="19" name="Text Box 166"/>
          <p:cNvSpPr txBox="1">
            <a:spLocks noChangeArrowheads="1"/>
          </p:cNvSpPr>
          <p:nvPr/>
        </p:nvSpPr>
        <p:spPr bwMode="auto">
          <a:xfrm>
            <a:off x="22731609" y="17842283"/>
            <a:ext cx="9471386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Arial Black"/>
                <a:cs typeface="Arial Black"/>
              </a:rPr>
              <a:t>References</a:t>
            </a:r>
          </a:p>
        </p:txBody>
      </p:sp>
      <p:sp>
        <p:nvSpPr>
          <p:cNvPr id="21" name="Text Box 156"/>
          <p:cNvSpPr txBox="1">
            <a:spLocks noChangeArrowheads="1"/>
          </p:cNvSpPr>
          <p:nvPr/>
        </p:nvSpPr>
        <p:spPr bwMode="auto">
          <a:xfrm>
            <a:off x="9541564" y="271195"/>
            <a:ext cx="22581703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6000" dirty="0">
                <a:solidFill>
                  <a:srgbClr val="BF0E2F"/>
                </a:solidFill>
                <a:latin typeface="Arial Black"/>
                <a:cs typeface="Arial Black"/>
              </a:rPr>
              <a:t>Postpartum Depression Screening in the Pediatric Emergency Department</a:t>
            </a:r>
          </a:p>
          <a:p>
            <a:pPr algn="r" eaLnBrk="1" hangingPunct="1"/>
            <a:r>
              <a:rPr lang="en-US" sz="2800" b="0" i="0" dirty="0">
                <a:latin typeface="Arial"/>
                <a:cs typeface="Arial"/>
              </a:rPr>
              <a:t>Crystal Furr, BSN, RN;</a:t>
            </a:r>
          </a:p>
          <a:p>
            <a:pPr algn="r" eaLnBrk="1" hangingPunct="1"/>
            <a:r>
              <a:rPr lang="en-US" sz="2800" dirty="0">
                <a:latin typeface="Arial"/>
                <a:cs typeface="Arial"/>
              </a:rPr>
              <a:t>Shari Simone, DNP, CPNP-AC, FAANP, FCCM, FAAN</a:t>
            </a:r>
            <a:endParaRPr lang="en-US" sz="2800" b="0" i="0" dirty="0">
              <a:latin typeface="Arial"/>
              <a:cs typeface="Arial"/>
            </a:endParaRPr>
          </a:p>
          <a:p>
            <a:pPr algn="r" eaLnBrk="1" hangingPunct="1"/>
            <a:r>
              <a:rPr lang="en-US" sz="2800" b="0" i="0" dirty="0">
                <a:latin typeface="Arial"/>
                <a:cs typeface="Arial"/>
              </a:rPr>
              <a:t>University of Maryland School of Nursing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E2D77F-0041-C04D-808A-898F18AEBD43}"/>
              </a:ext>
            </a:extLst>
          </p:cNvPr>
          <p:cNvSpPr txBox="1"/>
          <p:nvPr/>
        </p:nvSpPr>
        <p:spPr>
          <a:xfrm>
            <a:off x="1119025" y="9031001"/>
            <a:ext cx="9391657" cy="1107996"/>
          </a:xfrm>
          <a:prstGeom prst="rect">
            <a:avLst/>
          </a:prstGeom>
          <a:solidFill>
            <a:srgbClr val="FBCE20"/>
          </a:solidFill>
          <a:ln w="28575">
            <a:solidFill>
              <a:srgbClr val="BF0D2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Purpose Statement: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to implement postpartum depression screening in a pediatric emergency department (PED) using the EPDS and provide referrals for formal diagnosis and treatment to those who screen positive.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47">
            <a:extLst>
              <a:ext uri="{FF2B5EF4-FFF2-40B4-BE49-F238E27FC236}">
                <a16:creationId xmlns:a16="http://schemas.microsoft.com/office/drawing/2014/main" id="{8121F8A2-2086-1345-9B67-0865647F8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36" y="15157377"/>
            <a:ext cx="6960016" cy="4604337"/>
          </a:xfrm>
          <a:prstGeom prst="rect">
            <a:avLst/>
          </a:prstGeom>
          <a:solidFill>
            <a:srgbClr val="FBCE20"/>
          </a:solidFill>
          <a:ln w="28575">
            <a:solidFill>
              <a:srgbClr val="BF0D2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 dirty="0">
                <a:latin typeface="Arial"/>
                <a:cs typeface="Arial"/>
              </a:rPr>
              <a:t>Intervention:</a:t>
            </a:r>
            <a:r>
              <a:rPr lang="en-US" sz="2200" dirty="0">
                <a:latin typeface="Arial"/>
                <a:cs typeface="Arial"/>
              </a:rPr>
              <a:t>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Postpartum depression screening using the EPDS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PED nurses collected and scored the tool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Results were recorded in the electronic medical record using a dot phrase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A positive screen was a score ≥ 10 or a positive answer to the suicidal ideation question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If the screen was positive, a social work referral was completed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Social work evaluated and provided mental health resources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Compliance and positivity rate tracked via weekly chart audits </a:t>
            </a:r>
          </a:p>
        </p:txBody>
      </p:sp>
      <p:sp>
        <p:nvSpPr>
          <p:cNvPr id="22" name="Text Box 147">
            <a:extLst>
              <a:ext uri="{FF2B5EF4-FFF2-40B4-BE49-F238E27FC236}">
                <a16:creationId xmlns:a16="http://schemas.microsoft.com/office/drawing/2014/main" id="{8D9A80A3-10E6-7942-86CE-6522F403B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160" y="19804451"/>
            <a:ext cx="9471386" cy="189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en-US" sz="2000" b="1" dirty="0">
                <a:latin typeface="Arial"/>
                <a:cs typeface="Arial"/>
              </a:rPr>
              <a:t>Tactics:</a:t>
            </a:r>
            <a:r>
              <a:rPr lang="en-US" sz="2000" dirty="0">
                <a:latin typeface="Arial"/>
                <a:cs typeface="Arial"/>
              </a:rPr>
              <a:t> </a:t>
            </a:r>
          </a:p>
          <a:p>
            <a:pPr marL="285750" indent="-28575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Staff education on EPDS administration and evaluation </a:t>
            </a:r>
          </a:p>
          <a:p>
            <a:pPr marL="285750" indent="-28575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Bi-weekly data reports to staff</a:t>
            </a:r>
          </a:p>
          <a:p>
            <a:pPr marL="285750" indent="-28575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Identification of barriers and facilitators throughout implementation </a:t>
            </a:r>
          </a:p>
          <a:p>
            <a:pPr marL="285750" indent="-285750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Staff incentive for compliance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A9ED28D8-D62A-3A45-9761-DFB53B1CA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8613" y="4456728"/>
            <a:ext cx="10650928" cy="4937225"/>
          </a:xfrm>
          <a:prstGeom prst="rect">
            <a:avLst/>
          </a:prstGeom>
        </p:spPr>
      </p:pic>
      <p:pic>
        <p:nvPicPr>
          <p:cNvPr id="43" name="Picture 42" descr="Qr code&#10;&#10;Description automatically generated">
            <a:extLst>
              <a:ext uri="{FF2B5EF4-FFF2-40B4-BE49-F238E27FC236}">
                <a16:creationId xmlns:a16="http://schemas.microsoft.com/office/drawing/2014/main" id="{E620854A-77CB-CF4B-86E5-082B30723C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5226" y="15487499"/>
            <a:ext cx="1836008" cy="183965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F85C3DE-556A-C04C-89E7-72AADDD366D0}"/>
              </a:ext>
            </a:extLst>
          </p:cNvPr>
          <p:cNvSpPr txBox="1"/>
          <p:nvPr/>
        </p:nvSpPr>
        <p:spPr>
          <a:xfrm>
            <a:off x="8468294" y="18186449"/>
            <a:ext cx="1836009" cy="1200329"/>
          </a:xfrm>
          <a:prstGeom prst="rect">
            <a:avLst/>
          </a:prstGeom>
          <a:solidFill>
            <a:srgbClr val="FBCE20"/>
          </a:solidFill>
          <a:ln w="25400">
            <a:solidFill>
              <a:srgbClr val="BF0D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Link to sample EPDS screening tool used at UCSF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A99E1D-F574-EC49-88D0-C8724FDE5FA4}"/>
              </a:ext>
            </a:extLst>
          </p:cNvPr>
          <p:cNvSpPr txBox="1"/>
          <p:nvPr/>
        </p:nvSpPr>
        <p:spPr>
          <a:xfrm>
            <a:off x="8548378" y="17433793"/>
            <a:ext cx="1836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SCAN ME!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66B7648-43AD-BF4D-9F16-43DD579806A9}"/>
              </a:ext>
            </a:extLst>
          </p:cNvPr>
          <p:cNvSpPr txBox="1"/>
          <p:nvPr/>
        </p:nvSpPr>
        <p:spPr>
          <a:xfrm>
            <a:off x="22684537" y="10202815"/>
            <a:ext cx="9391657" cy="1107996"/>
          </a:xfrm>
          <a:prstGeom prst="rect">
            <a:avLst/>
          </a:prstGeom>
          <a:solidFill>
            <a:srgbClr val="FBCE20"/>
          </a:solidFill>
          <a:ln w="28575">
            <a:solidFill>
              <a:srgbClr val="BF0D2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Screening for postpartum depression using the EPDS in the PED is achievable. At-risk mothers were identified, and social work was able to provide mental health &amp; community resources prior to discharge.  </a:t>
            </a:r>
          </a:p>
        </p:txBody>
      </p:sp>
      <p:sp>
        <p:nvSpPr>
          <p:cNvPr id="62" name="Text Box 156">
            <a:extLst>
              <a:ext uri="{FF2B5EF4-FFF2-40B4-BE49-F238E27FC236}">
                <a16:creationId xmlns:a16="http://schemas.microsoft.com/office/drawing/2014/main" id="{C2E117F4-54AE-A541-85B2-BC0A67D31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1880" y="11530418"/>
            <a:ext cx="9391657" cy="420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The PED serves as </a:t>
            </a:r>
            <a:r>
              <a:rPr lang="en-US" sz="2000" b="1" dirty="0">
                <a:latin typeface="Arial"/>
                <a:cs typeface="Arial"/>
              </a:rPr>
              <a:t>an opportune setting for postpartum depression screening</a:t>
            </a:r>
            <a:r>
              <a:rPr lang="en-US" sz="2000" dirty="0">
                <a:latin typeface="Arial"/>
                <a:cs typeface="Arial"/>
              </a:rPr>
              <a:t> due to the availability of social work and psychiatric emergency services</a:t>
            </a:r>
          </a:p>
          <a:p>
            <a:pPr marL="285750" indent="-285750"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Mothers were accepting of the screening and willing to see a social worker about available resources in the community </a:t>
            </a:r>
          </a:p>
          <a:p>
            <a:pPr marL="285750" indent="-285750"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/>
                <a:cs typeface="Arial"/>
              </a:rPr>
              <a:t>Sustainability: </a:t>
            </a:r>
          </a:p>
          <a:p>
            <a:pPr marL="1028700" lvl="1"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Implementation of a best practice advisory into the EMR </a:t>
            </a:r>
          </a:p>
          <a:p>
            <a:pPr marL="1028700" lvl="1"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Designated space within the EMR to document results – a positive screen should automatically alert social work</a:t>
            </a:r>
          </a:p>
          <a:p>
            <a:pPr marL="285750" indent="-285750"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/>
                <a:cs typeface="Arial"/>
              </a:rPr>
              <a:t>Implications for future practice: </a:t>
            </a:r>
          </a:p>
          <a:p>
            <a:pPr marL="1028700" lvl="1" eaLnBrk="1" hangingPunct="1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Organizational administrators track use of resources provided to the mother while in the PED with follow-up phone call or email</a:t>
            </a:r>
          </a:p>
        </p:txBody>
      </p:sp>
      <p:pic>
        <p:nvPicPr>
          <p:cNvPr id="64" name="Picture 63" descr="Qr code&#10;&#10;Description automatically generated">
            <a:extLst>
              <a:ext uri="{FF2B5EF4-FFF2-40B4-BE49-F238E27FC236}">
                <a16:creationId xmlns:a16="http://schemas.microsoft.com/office/drawing/2014/main" id="{0DD5C546-710B-A74D-8415-7EB08F75A4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93234" y="19280154"/>
            <a:ext cx="2230966" cy="2230966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25AB26C7-8724-074C-AB77-D63DB58C26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82750" y="9771433"/>
            <a:ext cx="10543098" cy="4786124"/>
          </a:xfrm>
          <a:prstGeom prst="rect">
            <a:avLst/>
          </a:prstGeom>
        </p:spPr>
      </p:pic>
      <p:pic>
        <p:nvPicPr>
          <p:cNvPr id="23" name="Picture 22" descr="Chart, histogram&#10;&#10;Description automatically generated">
            <a:extLst>
              <a:ext uri="{FF2B5EF4-FFF2-40B4-BE49-F238E27FC236}">
                <a16:creationId xmlns:a16="http://schemas.microsoft.com/office/drawing/2014/main" id="{3DF3A0FE-A6D4-0D41-AE0B-6D0254EE54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40264" y="16444199"/>
            <a:ext cx="10125859" cy="5206952"/>
          </a:xfrm>
          <a:prstGeom prst="rect">
            <a:avLst/>
          </a:prstGeom>
        </p:spPr>
      </p:pic>
      <p:sp>
        <p:nvSpPr>
          <p:cNvPr id="39" name="Explosion 2 38">
            <a:extLst>
              <a:ext uri="{FF2B5EF4-FFF2-40B4-BE49-F238E27FC236}">
                <a16:creationId xmlns:a16="http://schemas.microsoft.com/office/drawing/2014/main" id="{32214918-1318-2545-9D8E-54C4611975CE}"/>
              </a:ext>
            </a:extLst>
          </p:cNvPr>
          <p:cNvSpPr/>
          <p:nvPr/>
        </p:nvSpPr>
        <p:spPr>
          <a:xfrm rot="423837">
            <a:off x="19468218" y="16892927"/>
            <a:ext cx="3291923" cy="1561894"/>
          </a:xfrm>
          <a:prstGeom prst="irregularSeal2">
            <a:avLst/>
          </a:prstGeom>
          <a:solidFill>
            <a:srgbClr val="FBCE20">
              <a:alpha val="96452"/>
            </a:srgbClr>
          </a:solidFill>
          <a:ln w="28575">
            <a:solidFill>
              <a:srgbClr val="BF0D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16% of positive screens were acutely suicidal!</a:t>
            </a:r>
          </a:p>
        </p:txBody>
      </p:sp>
      <p:sp>
        <p:nvSpPr>
          <p:cNvPr id="36" name="Text Box 166">
            <a:extLst>
              <a:ext uri="{FF2B5EF4-FFF2-40B4-BE49-F238E27FC236}">
                <a16:creationId xmlns:a16="http://schemas.microsoft.com/office/drawing/2014/main" id="{131C51C5-55F6-AB4B-AD1C-4CCDCDC91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1609" y="15920886"/>
            <a:ext cx="9471386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Arial Black"/>
                <a:cs typeface="Arial Black"/>
              </a:rPr>
              <a:t>Acknowledgements</a:t>
            </a:r>
          </a:p>
        </p:txBody>
      </p:sp>
      <p:sp>
        <p:nvSpPr>
          <p:cNvPr id="37" name="Text Box 147">
            <a:extLst>
              <a:ext uri="{FF2B5EF4-FFF2-40B4-BE49-F238E27FC236}">
                <a16:creationId xmlns:a16="http://schemas.microsoft.com/office/drawing/2014/main" id="{1EA12A39-5427-B44B-8C08-4551EB86B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6443" y="16634791"/>
            <a:ext cx="9471386" cy="81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n-US" sz="2000" dirty="0">
                <a:latin typeface="Arial"/>
                <a:cs typeface="Arial"/>
              </a:rPr>
              <a:t>A special </a:t>
            </a:r>
            <a:r>
              <a:rPr lang="en-US" sz="2000" b="1" dirty="0">
                <a:latin typeface="Arial"/>
                <a:cs typeface="Arial"/>
              </a:rPr>
              <a:t>thank you </a:t>
            </a:r>
            <a:r>
              <a:rPr lang="en-US" sz="2000" dirty="0">
                <a:latin typeface="Arial"/>
                <a:cs typeface="Arial"/>
              </a:rPr>
              <a:t>to the PED nurses and social workers who made this project possible.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AD685C6-6552-974A-9E14-67D3B80B4CCE}"/>
              </a:ext>
            </a:extLst>
          </p:cNvPr>
          <p:cNvSpPr/>
          <p:nvPr/>
        </p:nvSpPr>
        <p:spPr>
          <a:xfrm>
            <a:off x="10334847" y="16331609"/>
            <a:ext cx="936004" cy="1360968"/>
          </a:xfrm>
          <a:custGeom>
            <a:avLst/>
            <a:gdLst>
              <a:gd name="connsiteX0" fmla="*/ 0 w 936004"/>
              <a:gd name="connsiteY0" fmla="*/ 1360968 h 1360968"/>
              <a:gd name="connsiteX1" fmla="*/ 935665 w 936004"/>
              <a:gd name="connsiteY1" fmla="*/ 531628 h 1360968"/>
              <a:gd name="connsiteX2" fmla="*/ 85060 w 936004"/>
              <a:gd name="connsiteY2" fmla="*/ 0 h 136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6004" h="1360968">
                <a:moveTo>
                  <a:pt x="0" y="1360968"/>
                </a:moveTo>
                <a:cubicBezTo>
                  <a:pt x="460744" y="1059712"/>
                  <a:pt x="921488" y="758456"/>
                  <a:pt x="935665" y="531628"/>
                </a:cubicBezTo>
                <a:cubicBezTo>
                  <a:pt x="949842" y="304800"/>
                  <a:pt x="517451" y="152400"/>
                  <a:pt x="85060" y="0"/>
                </a:cubicBezTo>
              </a:path>
            </a:pathLst>
          </a:custGeom>
          <a:noFill/>
          <a:ln w="28575">
            <a:solidFill>
              <a:srgbClr val="BF0D2F"/>
            </a:solidFill>
            <a:tailEnd type="triangle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osterRecordingC.Furr.mp3" descr="PosterRecordingC.Furr.mp3">
            <a:hlinkClick r:id="" action="ppaction://media"/>
            <a:extLst>
              <a:ext uri="{FF2B5EF4-FFF2-40B4-BE49-F238E27FC236}">
                <a16:creationId xmlns:a16="http://schemas.microsoft.com/office/drawing/2014/main" id="{D24B00EC-AF9C-094E-A2B1-001FD2082F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13670" y="22672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2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ster Option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oster Option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oster Option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4697</TotalTime>
  <Words>682</Words>
  <Application>Microsoft Macintosh PowerPoint</Application>
  <PresentationFormat>Custom</PresentationFormat>
  <Paragraphs>65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Poster Option A</vt:lpstr>
      <vt:lpstr>Poster Option B</vt:lpstr>
      <vt:lpstr>Poster Option 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Baffuto</dc:creator>
  <cp:lastModifiedBy>Jones, Taylor</cp:lastModifiedBy>
  <cp:revision>20</cp:revision>
  <dcterms:created xsi:type="dcterms:W3CDTF">2017-09-07T13:24:00Z</dcterms:created>
  <dcterms:modified xsi:type="dcterms:W3CDTF">2022-05-03T21:39:50Z</dcterms:modified>
</cp:coreProperties>
</file>