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</p:sldMasterIdLst>
  <p:notesMasterIdLst>
    <p:notesMasterId r:id="rId4"/>
  </p:notesMasterIdLst>
  <p:sldIdLst>
    <p:sldId id="258" r:id="rId3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121"/>
    <p:restoredTop sz="69944"/>
  </p:normalViewPr>
  <p:slideViewPr>
    <p:cSldViewPr snapToGrid="0" snapToObjects="1">
      <p:cViewPr>
        <p:scale>
          <a:sx n="32" d="100"/>
          <a:sy n="32" d="100"/>
        </p:scale>
        <p:origin x="1320" y="-132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4DD17-D28C-3C44-81DB-CA227E866717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F9F27-9A2B-B14A-A750-545F68DC5C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F9F27-9A2B-B14A-A750-545F68DC5C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6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2"/>
          <p:cNvSpPr txBox="1">
            <a:spLocks noChangeArrowheads="1"/>
          </p:cNvSpPr>
          <p:nvPr/>
        </p:nvSpPr>
        <p:spPr bwMode="auto">
          <a:xfrm>
            <a:off x="503707" y="5982463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8" name="Text Box 163"/>
          <p:cNvSpPr txBox="1">
            <a:spLocks noChangeArrowheads="1"/>
          </p:cNvSpPr>
          <p:nvPr/>
        </p:nvSpPr>
        <p:spPr bwMode="auto">
          <a:xfrm>
            <a:off x="521037" y="14161579"/>
            <a:ext cx="11658732" cy="858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and Goals</a:t>
            </a:r>
          </a:p>
        </p:txBody>
      </p:sp>
      <p:sp>
        <p:nvSpPr>
          <p:cNvPr id="12" name="Text Box 166"/>
          <p:cNvSpPr txBox="1">
            <a:spLocks noChangeArrowheads="1"/>
          </p:cNvSpPr>
          <p:nvPr/>
        </p:nvSpPr>
        <p:spPr bwMode="auto">
          <a:xfrm>
            <a:off x="14316220" y="5982463"/>
            <a:ext cx="14686821" cy="855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4" name="Text Box 167"/>
          <p:cNvSpPr txBox="1">
            <a:spLocks noChangeArrowheads="1"/>
          </p:cNvSpPr>
          <p:nvPr/>
        </p:nvSpPr>
        <p:spPr bwMode="auto">
          <a:xfrm>
            <a:off x="31093982" y="6004189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Limitations</a:t>
            </a:r>
          </a:p>
        </p:txBody>
      </p:sp>
      <p:sp>
        <p:nvSpPr>
          <p:cNvPr id="16" name="Text Box 164"/>
          <p:cNvSpPr txBox="1">
            <a:spLocks noChangeArrowheads="1"/>
          </p:cNvSpPr>
          <p:nvPr/>
        </p:nvSpPr>
        <p:spPr bwMode="auto">
          <a:xfrm>
            <a:off x="503707" y="21929529"/>
            <a:ext cx="11658733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19" name="Text Box 167"/>
          <p:cNvSpPr txBox="1">
            <a:spLocks noChangeArrowheads="1"/>
          </p:cNvSpPr>
          <p:nvPr/>
        </p:nvSpPr>
        <p:spPr bwMode="auto">
          <a:xfrm>
            <a:off x="31093981" y="15126272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F70E2-9409-B64A-A95B-2C549A53660B}"/>
              </a:ext>
            </a:extLst>
          </p:cNvPr>
          <p:cNvSpPr/>
          <p:nvPr/>
        </p:nvSpPr>
        <p:spPr>
          <a:xfrm>
            <a:off x="10319657" y="174468"/>
            <a:ext cx="3278226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Pediatric Post-Chemotherapy Vaccination Protocol</a:t>
            </a:r>
          </a:p>
          <a:p>
            <a:pPr algn="r"/>
            <a:endParaRPr lang="en-US" sz="4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Samantha R. Burley BA, BSN, RN, CPN</a:t>
            </a:r>
          </a:p>
          <a:p>
            <a:pPr algn="r"/>
            <a:r>
              <a:rPr lang="en-US" sz="4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 Simone DNP, CPNP-AC, FAANP, FCCM, FAAN </a:t>
            </a:r>
          </a:p>
          <a:p>
            <a:pPr algn="r"/>
            <a:r>
              <a:rPr lang="en-US" sz="4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Holly Warren Deluca MSN, CRNP, CPHON</a:t>
            </a:r>
          </a:p>
          <a:p>
            <a:pPr algn="r"/>
            <a:r>
              <a:rPr lang="en-US" sz="4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 School of Nursing</a:t>
            </a:r>
          </a:p>
        </p:txBody>
      </p:sp>
      <p:sp>
        <p:nvSpPr>
          <p:cNvPr id="23" name="Text Box 147">
            <a:extLst>
              <a:ext uri="{FF2B5EF4-FFF2-40B4-BE49-F238E27FC236}">
                <a16:creationId xmlns:a16="http://schemas.microsoft.com/office/drawing/2014/main" id="{3E524C32-E21E-CB4F-AFD2-D736D9F8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61" y="7711168"/>
            <a:ext cx="11796307" cy="62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immunocompromised status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protective titers following chemotherapy treatment</a:t>
            </a:r>
          </a:p>
          <a:p>
            <a:pPr eaLnBrk="1" hangingPunct="1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48% of providers nationwide assess immune status prior to revaccination and re-vaccination time frame ranges from 6-18 months.</a:t>
            </a:r>
          </a:p>
          <a:p>
            <a:pPr eaLnBrk="1" hangingPunct="1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inconsistency is mirrored within an urban pediatric oncology clinic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to children with unnecessary and prolonged vulnerability to vaccine-preventable diseases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endParaRPr lang="en-US" sz="2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386B6-2652-4546-8EC9-8AB622152906}"/>
              </a:ext>
            </a:extLst>
          </p:cNvPr>
          <p:cNvSpPr/>
          <p:nvPr/>
        </p:nvSpPr>
        <p:spPr>
          <a:xfrm>
            <a:off x="502361" y="16896230"/>
            <a:ext cx="1190551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eligible patients have total IgG and the following titers ordered: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eligible patients have reimmunization added to their electronic medical record problem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eligible have a standardized letter with revaccination plan sent to their primary care provider</a:t>
            </a:r>
          </a:p>
        </p:txBody>
      </p:sp>
      <p:sp>
        <p:nvSpPr>
          <p:cNvPr id="24" name="Text Box 147">
            <a:extLst>
              <a:ext uri="{FF2B5EF4-FFF2-40B4-BE49-F238E27FC236}">
                <a16:creationId xmlns:a16="http://schemas.microsoft.com/office/drawing/2014/main" id="{5C4E231E-1FDA-A549-AB02-E3EFD7EF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61" y="22904725"/>
            <a:ext cx="11437485" cy="848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Setting: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pediatric oncology clinic in a large academic teaching hospital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Population: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ages 4y-21y, diagnosed with cancer since </a:t>
            </a:r>
          </a:p>
          <a:p>
            <a:pPr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2013, that have completed chemotherapy at least 6 months prior to implementation period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a formal protocol detailing the vaccine titers to be obtained based on current evidence over a 16-week period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a of a template (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.revax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standard electronic documentation of revaccination need inputted into patient problem list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standardized letter (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.pcpletter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revaccination plan for primary care provider</a:t>
            </a:r>
          </a:p>
          <a:p>
            <a:pPr eaLnBrk="1" hangingPunct="1"/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Strategies/Tactics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Reminder emails 1-3 days prior to the patient’s visit with protocol attached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barriers and facilitators throughout project</a:t>
            </a:r>
          </a:p>
          <a:p>
            <a:pPr eaLnBrk="1" hangingPunct="1"/>
            <a:endParaRPr lang="en-US" sz="1600" dirty="0">
              <a:latin typeface="Arial"/>
              <a:cs typeface="Arial"/>
            </a:endParaRPr>
          </a:p>
        </p:txBody>
      </p:sp>
      <p:pic>
        <p:nvPicPr>
          <p:cNvPr id="40" name="Picture 39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1EABB3C-BFFE-C54C-83E7-21278C886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2713" y="23175389"/>
            <a:ext cx="9427015" cy="75210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26FBDB-70F2-AE4E-A776-FA7DBE235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456" y="24822684"/>
            <a:ext cx="5440044" cy="2749696"/>
          </a:xfrm>
          <a:prstGeom prst="rect">
            <a:avLst/>
          </a:prstGeom>
        </p:spPr>
      </p:pic>
      <p:sp>
        <p:nvSpPr>
          <p:cNvPr id="43" name="Text Box 156">
            <a:extLst>
              <a:ext uri="{FF2B5EF4-FFF2-40B4-BE49-F238E27FC236}">
                <a16:creationId xmlns:a16="http://schemas.microsoft.com/office/drawing/2014/main" id="{4AD5C849-324C-084C-9537-08B546DF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3607" y="7029559"/>
            <a:ext cx="13096949" cy="25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successfully identified post-chemotherapy reimmunization needs, vaccination plan, and follow-up communication with the primary care provider in a sample cohort of patients.</a:t>
            </a:r>
          </a:p>
          <a:p>
            <a:endParaRPr lang="en-US" sz="3000" dirty="0">
              <a:solidFill>
                <a:srgbClr val="BF0E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67">
            <a:extLst>
              <a:ext uri="{FF2B5EF4-FFF2-40B4-BE49-F238E27FC236}">
                <a16:creationId xmlns:a16="http://schemas.microsoft.com/office/drawing/2014/main" id="{629CB4A3-8615-E94F-8F7E-0DEEE09F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1867" y="28164226"/>
            <a:ext cx="12201714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C0B918-99B8-3040-8CFF-2A4231D1D139}"/>
              </a:ext>
            </a:extLst>
          </p:cNvPr>
          <p:cNvSpPr/>
          <p:nvPr/>
        </p:nvSpPr>
        <p:spPr>
          <a:xfrm>
            <a:off x="31362716" y="18502617"/>
            <a:ext cx="1237325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successfully highlights one way to communicate with patient’s primary care provider but cannot guarantee that the patient received the vaccinations recommended by the providers.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rgbClr val="BF0E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Implications: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developed protocol into the organization’s policy database.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results regarding diagnosis and loss of specific titers in a research project of longer duration.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91C4B-F532-3E4E-BA6C-48263FF0EE27}"/>
              </a:ext>
            </a:extLst>
          </p:cNvPr>
          <p:cNvSpPr txBox="1"/>
          <p:nvPr/>
        </p:nvSpPr>
        <p:spPr>
          <a:xfrm>
            <a:off x="521037" y="7024448"/>
            <a:ext cx="11658600" cy="19389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oncology patients are at a high risk for acquiring vaccine-preventable diseases</a:t>
            </a:r>
          </a:p>
          <a:p>
            <a:endParaRPr lang="en-US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62098-4AA3-4A48-B6CC-B9F76072FC36}"/>
              </a:ext>
            </a:extLst>
          </p:cNvPr>
          <p:cNvSpPr/>
          <p:nvPr/>
        </p:nvSpPr>
        <p:spPr>
          <a:xfrm>
            <a:off x="521037" y="15300637"/>
            <a:ext cx="11658600" cy="1523494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Statement: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an evidence-based standard of practice for re-immunization of pediatric oncology patients following completion of chemotherapy treatment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C39AE7C-23E5-9E4A-A4D9-B758BEA63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66151"/>
              </p:ext>
            </p:extLst>
          </p:nvPr>
        </p:nvGraphicFramePr>
        <p:xfrm>
          <a:off x="1289953" y="18035480"/>
          <a:ext cx="9862299" cy="13458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7709">
                  <a:extLst>
                    <a:ext uri="{9D8B030D-6E8A-4147-A177-3AD203B41FA5}">
                      <a16:colId xmlns:a16="http://schemas.microsoft.com/office/drawing/2014/main" val="2515584062"/>
                    </a:ext>
                  </a:extLst>
                </a:gridCol>
                <a:gridCol w="1756946">
                  <a:extLst>
                    <a:ext uri="{9D8B030D-6E8A-4147-A177-3AD203B41FA5}">
                      <a16:colId xmlns:a16="http://schemas.microsoft.com/office/drawing/2014/main" val="4126107996"/>
                    </a:ext>
                  </a:extLst>
                </a:gridCol>
                <a:gridCol w="2156855">
                  <a:extLst>
                    <a:ext uri="{9D8B030D-6E8A-4147-A177-3AD203B41FA5}">
                      <a16:colId xmlns:a16="http://schemas.microsoft.com/office/drawing/2014/main" val="3855583907"/>
                    </a:ext>
                  </a:extLst>
                </a:gridCol>
                <a:gridCol w="2053274">
                  <a:extLst>
                    <a:ext uri="{9D8B030D-6E8A-4147-A177-3AD203B41FA5}">
                      <a16:colId xmlns:a16="http://schemas.microsoft.com/office/drawing/2014/main" val="1417382683"/>
                    </a:ext>
                  </a:extLst>
                </a:gridCol>
                <a:gridCol w="2577515">
                  <a:extLst>
                    <a:ext uri="{9D8B030D-6E8A-4147-A177-3AD203B41FA5}">
                      <a16:colId xmlns:a16="http://schemas.microsoft.com/office/drawing/2014/main" val="3611339356"/>
                    </a:ext>
                  </a:extLst>
                </a:gridCol>
              </a:tblGrid>
              <a:tr h="1345821">
                <a:tc>
                  <a:txBody>
                    <a:bodyPr/>
                    <a:lstStyle/>
                    <a:p>
                      <a:r>
                        <a:rPr lang="en-US" sz="3000" b="0" dirty="0"/>
                        <a:t>MMR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Varicella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Hep B Surface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Tetanus/</a:t>
                      </a:r>
                    </a:p>
                    <a:p>
                      <a:r>
                        <a:rPr lang="en-US" sz="3000" b="0" dirty="0"/>
                        <a:t>Diphtheria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Pneumococcal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93537"/>
                  </a:ext>
                </a:extLst>
              </a:tr>
            </a:tbl>
          </a:graphicData>
        </a:graphic>
      </p:graphicFrame>
      <p:pic>
        <p:nvPicPr>
          <p:cNvPr id="22" name="Picture 21" descr="Qr code&#10;&#10;Description automatically generated">
            <a:extLst>
              <a:ext uri="{FF2B5EF4-FFF2-40B4-BE49-F238E27FC236}">
                <a16:creationId xmlns:a16="http://schemas.microsoft.com/office/drawing/2014/main" id="{0C95030F-9271-924F-9C1B-6FC70548BD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9429" y="23071752"/>
            <a:ext cx="1944324" cy="19443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2CFF86-562B-CE4C-A36F-4DC259EF5236}"/>
              </a:ext>
            </a:extLst>
          </p:cNvPr>
          <p:cNvSpPr/>
          <p:nvPr/>
        </p:nvSpPr>
        <p:spPr>
          <a:xfrm>
            <a:off x="11799429" y="25103609"/>
            <a:ext cx="3298864" cy="1231106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Me!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Immunization Protocol</a:t>
            </a:r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195DA37E-7CB5-F340-B809-B12E6B546DB3}"/>
              </a:ext>
            </a:extLst>
          </p:cNvPr>
          <p:cNvSpPr/>
          <p:nvPr/>
        </p:nvSpPr>
        <p:spPr>
          <a:xfrm flipH="1">
            <a:off x="13525351" y="24297434"/>
            <a:ext cx="906712" cy="809546"/>
          </a:xfrm>
          <a:prstGeom prst="bentArrow">
            <a:avLst>
              <a:gd name="adj1" fmla="val 29034"/>
              <a:gd name="adj2" fmla="val 31191"/>
              <a:gd name="adj3" fmla="val 50000"/>
              <a:gd name="adj4" fmla="val 4375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1" descr="Qr code&#10;&#10;Description automatically generated">
            <a:extLst>
              <a:ext uri="{FF2B5EF4-FFF2-40B4-BE49-F238E27FC236}">
                <a16:creationId xmlns:a16="http://schemas.microsoft.com/office/drawing/2014/main" id="{4F9CBC19-F65C-9447-AC92-4AE6178B6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696949" y="27093139"/>
            <a:ext cx="1991972" cy="198531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B93ACC3-92B3-1C48-B787-E14D9164ECED}"/>
              </a:ext>
            </a:extLst>
          </p:cNvPr>
          <p:cNvSpPr/>
          <p:nvPr/>
        </p:nvSpPr>
        <p:spPr>
          <a:xfrm>
            <a:off x="11773243" y="29260257"/>
            <a:ext cx="3298864" cy="1231106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Me!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PCP letter template</a:t>
            </a:r>
          </a:p>
        </p:txBody>
      </p:sp>
      <p:sp>
        <p:nvSpPr>
          <p:cNvPr id="50" name="Bent Arrow 49">
            <a:extLst>
              <a:ext uri="{FF2B5EF4-FFF2-40B4-BE49-F238E27FC236}">
                <a16:creationId xmlns:a16="http://schemas.microsoft.com/office/drawing/2014/main" id="{663F8909-26A5-6B4D-AE34-0E61F754916D}"/>
              </a:ext>
            </a:extLst>
          </p:cNvPr>
          <p:cNvSpPr/>
          <p:nvPr/>
        </p:nvSpPr>
        <p:spPr>
          <a:xfrm flipH="1">
            <a:off x="13525351" y="28387478"/>
            <a:ext cx="906712" cy="809546"/>
          </a:xfrm>
          <a:prstGeom prst="bentArrow">
            <a:avLst>
              <a:gd name="adj1" fmla="val 29034"/>
              <a:gd name="adj2" fmla="val 31191"/>
              <a:gd name="adj3" fmla="val 50000"/>
              <a:gd name="adj4" fmla="val 4375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742419-7F33-624C-AA08-EBD7E50661BB}"/>
              </a:ext>
            </a:extLst>
          </p:cNvPr>
          <p:cNvSpPr/>
          <p:nvPr/>
        </p:nvSpPr>
        <p:spPr>
          <a:xfrm>
            <a:off x="35990518" y="31229268"/>
            <a:ext cx="2084410" cy="562633"/>
          </a:xfrm>
          <a:prstGeom prst="rect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Me!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E6B76F-A743-6240-A087-3A235C5EA68F}"/>
              </a:ext>
            </a:extLst>
          </p:cNvPr>
          <p:cNvSpPr txBox="1"/>
          <p:nvPr/>
        </p:nvSpPr>
        <p:spPr>
          <a:xfrm>
            <a:off x="15072107" y="12929894"/>
            <a:ext cx="128694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1, 3, 4, 9, 10, 11, and 14 excluded due to lack of eligible patients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30A4DC-236F-EA4E-9C62-9389F260DB71}"/>
              </a:ext>
            </a:extLst>
          </p:cNvPr>
          <p:cNvSpPr txBox="1"/>
          <p:nvPr/>
        </p:nvSpPr>
        <p:spPr>
          <a:xfrm>
            <a:off x="15072107" y="20442055"/>
            <a:ext cx="128694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1, 3, 4, 9, 10, 11, and 14 excluded due to lack of eligible patients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1FADFC-59CF-4F47-BEE8-F1C0E24F3733}"/>
              </a:ext>
            </a:extLst>
          </p:cNvPr>
          <p:cNvSpPr txBox="1"/>
          <p:nvPr/>
        </p:nvSpPr>
        <p:spPr>
          <a:xfrm>
            <a:off x="14987301" y="22460444"/>
            <a:ext cx="144108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needs of post chemotherapy patients (n=12)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5491C9-4E79-BE45-8FAF-F71400E943F8}"/>
              </a:ext>
            </a:extLst>
          </p:cNvPr>
          <p:cNvSpPr/>
          <p:nvPr/>
        </p:nvSpPr>
        <p:spPr>
          <a:xfrm>
            <a:off x="30976431" y="11385316"/>
            <a:ext cx="12274701" cy="30574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BF0E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of patients required revaccination to at least one or more vaccine-preventable diseases (Table 1). 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6 patients with fully resulted titers, 33% (2 patients) needed complete reimmunization with the MMR, TDAP, varicella, hepatitis B, and pneumococcal vaccines (Table 1).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BFCB2F-DABE-F543-AC04-837125F12FD5}"/>
              </a:ext>
            </a:extLst>
          </p:cNvPr>
          <p:cNvSpPr/>
          <p:nvPr/>
        </p:nvSpPr>
        <p:spPr>
          <a:xfrm>
            <a:off x="31093981" y="16350736"/>
            <a:ext cx="12211139" cy="2400657"/>
          </a:xfrm>
          <a:prstGeom prst="rect">
            <a:avLst/>
          </a:prstGeom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44381"/>
                      <a:gd name="connsiteY0" fmla="*/ 0 h 1477328"/>
                      <a:gd name="connsiteX1" fmla="*/ 716663 w 11944381"/>
                      <a:gd name="connsiteY1" fmla="*/ 0 h 1477328"/>
                      <a:gd name="connsiteX2" fmla="*/ 1433326 w 11944381"/>
                      <a:gd name="connsiteY2" fmla="*/ 0 h 1477328"/>
                      <a:gd name="connsiteX3" fmla="*/ 2149989 w 11944381"/>
                      <a:gd name="connsiteY3" fmla="*/ 0 h 1477328"/>
                      <a:gd name="connsiteX4" fmla="*/ 2866651 w 11944381"/>
                      <a:gd name="connsiteY4" fmla="*/ 0 h 1477328"/>
                      <a:gd name="connsiteX5" fmla="*/ 3702758 w 11944381"/>
                      <a:gd name="connsiteY5" fmla="*/ 0 h 1477328"/>
                      <a:gd name="connsiteX6" fmla="*/ 4299977 w 11944381"/>
                      <a:gd name="connsiteY6" fmla="*/ 0 h 1477328"/>
                      <a:gd name="connsiteX7" fmla="*/ 5016640 w 11944381"/>
                      <a:gd name="connsiteY7" fmla="*/ 0 h 1477328"/>
                      <a:gd name="connsiteX8" fmla="*/ 5613859 w 11944381"/>
                      <a:gd name="connsiteY8" fmla="*/ 0 h 1477328"/>
                      <a:gd name="connsiteX9" fmla="*/ 6211078 w 11944381"/>
                      <a:gd name="connsiteY9" fmla="*/ 0 h 1477328"/>
                      <a:gd name="connsiteX10" fmla="*/ 6808297 w 11944381"/>
                      <a:gd name="connsiteY10" fmla="*/ 0 h 1477328"/>
                      <a:gd name="connsiteX11" fmla="*/ 7047185 w 11944381"/>
                      <a:gd name="connsiteY11" fmla="*/ 0 h 1477328"/>
                      <a:gd name="connsiteX12" fmla="*/ 7763848 w 11944381"/>
                      <a:gd name="connsiteY12" fmla="*/ 0 h 1477328"/>
                      <a:gd name="connsiteX13" fmla="*/ 8002735 w 11944381"/>
                      <a:gd name="connsiteY13" fmla="*/ 0 h 1477328"/>
                      <a:gd name="connsiteX14" fmla="*/ 8599954 w 11944381"/>
                      <a:gd name="connsiteY14" fmla="*/ 0 h 1477328"/>
                      <a:gd name="connsiteX15" fmla="*/ 9436061 w 11944381"/>
                      <a:gd name="connsiteY15" fmla="*/ 0 h 1477328"/>
                      <a:gd name="connsiteX16" fmla="*/ 10272168 w 11944381"/>
                      <a:gd name="connsiteY16" fmla="*/ 0 h 1477328"/>
                      <a:gd name="connsiteX17" fmla="*/ 10988831 w 11944381"/>
                      <a:gd name="connsiteY17" fmla="*/ 0 h 1477328"/>
                      <a:gd name="connsiteX18" fmla="*/ 11944381 w 11944381"/>
                      <a:gd name="connsiteY18" fmla="*/ 0 h 1477328"/>
                      <a:gd name="connsiteX19" fmla="*/ 11944381 w 11944381"/>
                      <a:gd name="connsiteY19" fmla="*/ 448123 h 1477328"/>
                      <a:gd name="connsiteX20" fmla="*/ 11944381 w 11944381"/>
                      <a:gd name="connsiteY20" fmla="*/ 940565 h 1477328"/>
                      <a:gd name="connsiteX21" fmla="*/ 11944381 w 11944381"/>
                      <a:gd name="connsiteY21" fmla="*/ 1477328 h 1477328"/>
                      <a:gd name="connsiteX22" fmla="*/ 11466606 w 11944381"/>
                      <a:gd name="connsiteY22" fmla="*/ 1477328 h 1477328"/>
                      <a:gd name="connsiteX23" fmla="*/ 10869387 w 11944381"/>
                      <a:gd name="connsiteY23" fmla="*/ 1477328 h 1477328"/>
                      <a:gd name="connsiteX24" fmla="*/ 10033280 w 11944381"/>
                      <a:gd name="connsiteY24" fmla="*/ 1477328 h 1477328"/>
                      <a:gd name="connsiteX25" fmla="*/ 9436061 w 11944381"/>
                      <a:gd name="connsiteY25" fmla="*/ 1477328 h 1477328"/>
                      <a:gd name="connsiteX26" fmla="*/ 8719398 w 11944381"/>
                      <a:gd name="connsiteY26" fmla="*/ 1477328 h 1477328"/>
                      <a:gd name="connsiteX27" fmla="*/ 8480511 w 11944381"/>
                      <a:gd name="connsiteY27" fmla="*/ 1477328 h 1477328"/>
                      <a:gd name="connsiteX28" fmla="*/ 7644404 w 11944381"/>
                      <a:gd name="connsiteY28" fmla="*/ 1477328 h 1477328"/>
                      <a:gd name="connsiteX29" fmla="*/ 7166629 w 11944381"/>
                      <a:gd name="connsiteY29" fmla="*/ 1477328 h 1477328"/>
                      <a:gd name="connsiteX30" fmla="*/ 6449966 w 11944381"/>
                      <a:gd name="connsiteY30" fmla="*/ 1477328 h 1477328"/>
                      <a:gd name="connsiteX31" fmla="*/ 6211078 w 11944381"/>
                      <a:gd name="connsiteY31" fmla="*/ 1477328 h 1477328"/>
                      <a:gd name="connsiteX32" fmla="*/ 5374971 w 11944381"/>
                      <a:gd name="connsiteY32" fmla="*/ 1477328 h 1477328"/>
                      <a:gd name="connsiteX33" fmla="*/ 4897196 w 11944381"/>
                      <a:gd name="connsiteY33" fmla="*/ 1477328 h 1477328"/>
                      <a:gd name="connsiteX34" fmla="*/ 4299977 w 11944381"/>
                      <a:gd name="connsiteY34" fmla="*/ 1477328 h 1477328"/>
                      <a:gd name="connsiteX35" fmla="*/ 3941646 w 11944381"/>
                      <a:gd name="connsiteY35" fmla="*/ 1477328 h 1477328"/>
                      <a:gd name="connsiteX36" fmla="*/ 3224983 w 11944381"/>
                      <a:gd name="connsiteY36" fmla="*/ 1477328 h 1477328"/>
                      <a:gd name="connsiteX37" fmla="*/ 2388876 w 11944381"/>
                      <a:gd name="connsiteY37" fmla="*/ 1477328 h 1477328"/>
                      <a:gd name="connsiteX38" fmla="*/ 1911101 w 11944381"/>
                      <a:gd name="connsiteY38" fmla="*/ 1477328 h 1477328"/>
                      <a:gd name="connsiteX39" fmla="*/ 1074994 w 11944381"/>
                      <a:gd name="connsiteY39" fmla="*/ 1477328 h 1477328"/>
                      <a:gd name="connsiteX40" fmla="*/ 0 w 11944381"/>
                      <a:gd name="connsiteY40" fmla="*/ 1477328 h 1477328"/>
                      <a:gd name="connsiteX41" fmla="*/ 0 w 11944381"/>
                      <a:gd name="connsiteY41" fmla="*/ 955339 h 1477328"/>
                      <a:gd name="connsiteX42" fmla="*/ 0 w 11944381"/>
                      <a:gd name="connsiteY42" fmla="*/ 448123 h 1477328"/>
                      <a:gd name="connsiteX43" fmla="*/ 0 w 11944381"/>
                      <a:gd name="connsiteY43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944381" h="1477328" fill="none" extrusionOk="0">
                        <a:moveTo>
                          <a:pt x="0" y="0"/>
                        </a:moveTo>
                        <a:cubicBezTo>
                          <a:pt x="277948" y="-12320"/>
                          <a:pt x="534323" y="71614"/>
                          <a:pt x="716663" y="0"/>
                        </a:cubicBezTo>
                        <a:cubicBezTo>
                          <a:pt x="899003" y="-71614"/>
                          <a:pt x="1283362" y="48101"/>
                          <a:pt x="1433326" y="0"/>
                        </a:cubicBezTo>
                        <a:cubicBezTo>
                          <a:pt x="1583290" y="-48101"/>
                          <a:pt x="1942682" y="80599"/>
                          <a:pt x="2149989" y="0"/>
                        </a:cubicBezTo>
                        <a:cubicBezTo>
                          <a:pt x="2357296" y="-80599"/>
                          <a:pt x="2655858" y="36941"/>
                          <a:pt x="2866651" y="0"/>
                        </a:cubicBezTo>
                        <a:cubicBezTo>
                          <a:pt x="3077444" y="-36941"/>
                          <a:pt x="3303656" y="79427"/>
                          <a:pt x="3702758" y="0"/>
                        </a:cubicBezTo>
                        <a:cubicBezTo>
                          <a:pt x="4101860" y="-79427"/>
                          <a:pt x="4018048" y="9925"/>
                          <a:pt x="4299977" y="0"/>
                        </a:cubicBezTo>
                        <a:cubicBezTo>
                          <a:pt x="4581906" y="-9925"/>
                          <a:pt x="4744399" y="31349"/>
                          <a:pt x="5016640" y="0"/>
                        </a:cubicBezTo>
                        <a:cubicBezTo>
                          <a:pt x="5288881" y="-31349"/>
                          <a:pt x="5351450" y="57625"/>
                          <a:pt x="5613859" y="0"/>
                        </a:cubicBezTo>
                        <a:cubicBezTo>
                          <a:pt x="5876268" y="-57625"/>
                          <a:pt x="6016242" y="29869"/>
                          <a:pt x="6211078" y="0"/>
                        </a:cubicBezTo>
                        <a:cubicBezTo>
                          <a:pt x="6405914" y="-29869"/>
                          <a:pt x="6522798" y="56148"/>
                          <a:pt x="6808297" y="0"/>
                        </a:cubicBezTo>
                        <a:cubicBezTo>
                          <a:pt x="7093796" y="-56148"/>
                          <a:pt x="6949917" y="14309"/>
                          <a:pt x="7047185" y="0"/>
                        </a:cubicBezTo>
                        <a:cubicBezTo>
                          <a:pt x="7144453" y="-14309"/>
                          <a:pt x="7496221" y="689"/>
                          <a:pt x="7763848" y="0"/>
                        </a:cubicBezTo>
                        <a:cubicBezTo>
                          <a:pt x="8031475" y="-689"/>
                          <a:pt x="7887191" y="4978"/>
                          <a:pt x="8002735" y="0"/>
                        </a:cubicBezTo>
                        <a:cubicBezTo>
                          <a:pt x="8118279" y="-4978"/>
                          <a:pt x="8328102" y="62931"/>
                          <a:pt x="8599954" y="0"/>
                        </a:cubicBezTo>
                        <a:cubicBezTo>
                          <a:pt x="8871806" y="-62931"/>
                          <a:pt x="9018184" y="38381"/>
                          <a:pt x="9436061" y="0"/>
                        </a:cubicBezTo>
                        <a:cubicBezTo>
                          <a:pt x="9853938" y="-38381"/>
                          <a:pt x="9979204" y="65245"/>
                          <a:pt x="10272168" y="0"/>
                        </a:cubicBezTo>
                        <a:cubicBezTo>
                          <a:pt x="10565132" y="-65245"/>
                          <a:pt x="10683672" y="57258"/>
                          <a:pt x="10988831" y="0"/>
                        </a:cubicBezTo>
                        <a:cubicBezTo>
                          <a:pt x="11293990" y="-57258"/>
                          <a:pt x="11686130" y="51097"/>
                          <a:pt x="11944381" y="0"/>
                        </a:cubicBezTo>
                        <a:cubicBezTo>
                          <a:pt x="11968290" y="190507"/>
                          <a:pt x="11929149" y="337358"/>
                          <a:pt x="11944381" y="448123"/>
                        </a:cubicBezTo>
                        <a:cubicBezTo>
                          <a:pt x="11959613" y="558888"/>
                          <a:pt x="11942422" y="804546"/>
                          <a:pt x="11944381" y="940565"/>
                        </a:cubicBezTo>
                        <a:cubicBezTo>
                          <a:pt x="11946340" y="1076584"/>
                          <a:pt x="11912683" y="1262553"/>
                          <a:pt x="11944381" y="1477328"/>
                        </a:cubicBezTo>
                        <a:cubicBezTo>
                          <a:pt x="11802477" y="1493535"/>
                          <a:pt x="11700263" y="1441172"/>
                          <a:pt x="11466606" y="1477328"/>
                        </a:cubicBezTo>
                        <a:cubicBezTo>
                          <a:pt x="11232950" y="1513484"/>
                          <a:pt x="11114910" y="1439614"/>
                          <a:pt x="10869387" y="1477328"/>
                        </a:cubicBezTo>
                        <a:cubicBezTo>
                          <a:pt x="10623864" y="1515042"/>
                          <a:pt x="10420690" y="1476087"/>
                          <a:pt x="10033280" y="1477328"/>
                        </a:cubicBezTo>
                        <a:cubicBezTo>
                          <a:pt x="9645870" y="1478569"/>
                          <a:pt x="9657872" y="1407201"/>
                          <a:pt x="9436061" y="1477328"/>
                        </a:cubicBezTo>
                        <a:cubicBezTo>
                          <a:pt x="9214250" y="1547455"/>
                          <a:pt x="8979429" y="1403267"/>
                          <a:pt x="8719398" y="1477328"/>
                        </a:cubicBezTo>
                        <a:cubicBezTo>
                          <a:pt x="8459367" y="1551389"/>
                          <a:pt x="8532066" y="1473361"/>
                          <a:pt x="8480511" y="1477328"/>
                        </a:cubicBezTo>
                        <a:cubicBezTo>
                          <a:pt x="8428956" y="1481295"/>
                          <a:pt x="7837822" y="1395393"/>
                          <a:pt x="7644404" y="1477328"/>
                        </a:cubicBezTo>
                        <a:cubicBezTo>
                          <a:pt x="7450986" y="1559263"/>
                          <a:pt x="7279472" y="1463569"/>
                          <a:pt x="7166629" y="1477328"/>
                        </a:cubicBezTo>
                        <a:cubicBezTo>
                          <a:pt x="7053787" y="1491087"/>
                          <a:pt x="6602740" y="1404489"/>
                          <a:pt x="6449966" y="1477328"/>
                        </a:cubicBezTo>
                        <a:cubicBezTo>
                          <a:pt x="6297192" y="1550167"/>
                          <a:pt x="6306212" y="1475809"/>
                          <a:pt x="6211078" y="1477328"/>
                        </a:cubicBezTo>
                        <a:cubicBezTo>
                          <a:pt x="6115944" y="1478847"/>
                          <a:pt x="5669817" y="1441807"/>
                          <a:pt x="5374971" y="1477328"/>
                        </a:cubicBezTo>
                        <a:cubicBezTo>
                          <a:pt x="5080125" y="1512849"/>
                          <a:pt x="5061302" y="1444573"/>
                          <a:pt x="4897196" y="1477328"/>
                        </a:cubicBezTo>
                        <a:cubicBezTo>
                          <a:pt x="4733090" y="1510083"/>
                          <a:pt x="4578715" y="1475141"/>
                          <a:pt x="4299977" y="1477328"/>
                        </a:cubicBezTo>
                        <a:cubicBezTo>
                          <a:pt x="4021239" y="1479515"/>
                          <a:pt x="4114167" y="1470216"/>
                          <a:pt x="3941646" y="1477328"/>
                        </a:cubicBezTo>
                        <a:cubicBezTo>
                          <a:pt x="3769125" y="1484440"/>
                          <a:pt x="3574339" y="1476550"/>
                          <a:pt x="3224983" y="1477328"/>
                        </a:cubicBezTo>
                        <a:cubicBezTo>
                          <a:pt x="2875627" y="1478106"/>
                          <a:pt x="2755618" y="1449464"/>
                          <a:pt x="2388876" y="1477328"/>
                        </a:cubicBezTo>
                        <a:cubicBezTo>
                          <a:pt x="2022134" y="1505192"/>
                          <a:pt x="2112799" y="1443062"/>
                          <a:pt x="1911101" y="1477328"/>
                        </a:cubicBezTo>
                        <a:cubicBezTo>
                          <a:pt x="1709403" y="1511594"/>
                          <a:pt x="1329898" y="1427914"/>
                          <a:pt x="1074994" y="1477328"/>
                        </a:cubicBezTo>
                        <a:cubicBezTo>
                          <a:pt x="820090" y="1526742"/>
                          <a:pt x="376497" y="1376597"/>
                          <a:pt x="0" y="1477328"/>
                        </a:cubicBezTo>
                        <a:cubicBezTo>
                          <a:pt x="-56868" y="1234231"/>
                          <a:pt x="22730" y="1202463"/>
                          <a:pt x="0" y="955339"/>
                        </a:cubicBezTo>
                        <a:cubicBezTo>
                          <a:pt x="-22730" y="708215"/>
                          <a:pt x="9653" y="628836"/>
                          <a:pt x="0" y="448123"/>
                        </a:cubicBezTo>
                        <a:cubicBezTo>
                          <a:pt x="-9653" y="267410"/>
                          <a:pt x="3911" y="155601"/>
                          <a:pt x="0" y="0"/>
                        </a:cubicBezTo>
                        <a:close/>
                      </a:path>
                      <a:path w="11944381" h="1477328" stroke="0" extrusionOk="0">
                        <a:moveTo>
                          <a:pt x="0" y="0"/>
                        </a:moveTo>
                        <a:cubicBezTo>
                          <a:pt x="126083" y="-35548"/>
                          <a:pt x="349685" y="29012"/>
                          <a:pt x="477775" y="0"/>
                        </a:cubicBezTo>
                        <a:cubicBezTo>
                          <a:pt x="605866" y="-29012"/>
                          <a:pt x="651343" y="21196"/>
                          <a:pt x="716663" y="0"/>
                        </a:cubicBezTo>
                        <a:cubicBezTo>
                          <a:pt x="781983" y="-21196"/>
                          <a:pt x="1266540" y="98447"/>
                          <a:pt x="1552770" y="0"/>
                        </a:cubicBezTo>
                        <a:cubicBezTo>
                          <a:pt x="1839000" y="-98447"/>
                          <a:pt x="1846323" y="25875"/>
                          <a:pt x="2030545" y="0"/>
                        </a:cubicBezTo>
                        <a:cubicBezTo>
                          <a:pt x="2214768" y="-25875"/>
                          <a:pt x="2395765" y="56401"/>
                          <a:pt x="2508320" y="0"/>
                        </a:cubicBezTo>
                        <a:cubicBezTo>
                          <a:pt x="2620875" y="-56401"/>
                          <a:pt x="3020375" y="43585"/>
                          <a:pt x="3344427" y="0"/>
                        </a:cubicBezTo>
                        <a:cubicBezTo>
                          <a:pt x="3668479" y="-43585"/>
                          <a:pt x="3589019" y="21573"/>
                          <a:pt x="3702758" y="0"/>
                        </a:cubicBezTo>
                        <a:cubicBezTo>
                          <a:pt x="3816497" y="-21573"/>
                          <a:pt x="4333184" y="54747"/>
                          <a:pt x="4538865" y="0"/>
                        </a:cubicBezTo>
                        <a:cubicBezTo>
                          <a:pt x="4744546" y="-54747"/>
                          <a:pt x="5135260" y="88245"/>
                          <a:pt x="5374971" y="0"/>
                        </a:cubicBezTo>
                        <a:cubicBezTo>
                          <a:pt x="5614682" y="-88245"/>
                          <a:pt x="5795551" y="44310"/>
                          <a:pt x="5972191" y="0"/>
                        </a:cubicBezTo>
                        <a:cubicBezTo>
                          <a:pt x="6148831" y="-44310"/>
                          <a:pt x="6481008" y="32176"/>
                          <a:pt x="6808297" y="0"/>
                        </a:cubicBezTo>
                        <a:cubicBezTo>
                          <a:pt x="7135586" y="-32176"/>
                          <a:pt x="7162536" y="40231"/>
                          <a:pt x="7286072" y="0"/>
                        </a:cubicBezTo>
                        <a:cubicBezTo>
                          <a:pt x="7409609" y="-40231"/>
                          <a:pt x="7551401" y="2087"/>
                          <a:pt x="7763848" y="0"/>
                        </a:cubicBezTo>
                        <a:cubicBezTo>
                          <a:pt x="7976295" y="-2087"/>
                          <a:pt x="8288689" y="39815"/>
                          <a:pt x="8480511" y="0"/>
                        </a:cubicBezTo>
                        <a:cubicBezTo>
                          <a:pt x="8672333" y="-39815"/>
                          <a:pt x="8843618" y="41325"/>
                          <a:pt x="8958286" y="0"/>
                        </a:cubicBezTo>
                        <a:cubicBezTo>
                          <a:pt x="9072955" y="-41325"/>
                          <a:pt x="9463800" y="68521"/>
                          <a:pt x="9794392" y="0"/>
                        </a:cubicBezTo>
                        <a:cubicBezTo>
                          <a:pt x="10124984" y="-68521"/>
                          <a:pt x="10417412" y="9377"/>
                          <a:pt x="10630499" y="0"/>
                        </a:cubicBezTo>
                        <a:cubicBezTo>
                          <a:pt x="10843586" y="-9377"/>
                          <a:pt x="10971043" y="3334"/>
                          <a:pt x="11227718" y="0"/>
                        </a:cubicBezTo>
                        <a:cubicBezTo>
                          <a:pt x="11484393" y="-3334"/>
                          <a:pt x="11660007" y="45701"/>
                          <a:pt x="11944381" y="0"/>
                        </a:cubicBezTo>
                        <a:cubicBezTo>
                          <a:pt x="11952249" y="121436"/>
                          <a:pt x="11922309" y="284593"/>
                          <a:pt x="11944381" y="448123"/>
                        </a:cubicBezTo>
                        <a:cubicBezTo>
                          <a:pt x="11966453" y="611653"/>
                          <a:pt x="11924538" y="692931"/>
                          <a:pt x="11944381" y="911019"/>
                        </a:cubicBezTo>
                        <a:cubicBezTo>
                          <a:pt x="11964224" y="1129107"/>
                          <a:pt x="11884918" y="1329171"/>
                          <a:pt x="11944381" y="1477328"/>
                        </a:cubicBezTo>
                        <a:cubicBezTo>
                          <a:pt x="11791041" y="1508995"/>
                          <a:pt x="11610256" y="1449677"/>
                          <a:pt x="11466606" y="1477328"/>
                        </a:cubicBezTo>
                        <a:cubicBezTo>
                          <a:pt x="11322957" y="1504979"/>
                          <a:pt x="11114925" y="1425395"/>
                          <a:pt x="10869387" y="1477328"/>
                        </a:cubicBezTo>
                        <a:cubicBezTo>
                          <a:pt x="10623849" y="1529261"/>
                          <a:pt x="10699525" y="1457828"/>
                          <a:pt x="10630499" y="1477328"/>
                        </a:cubicBezTo>
                        <a:cubicBezTo>
                          <a:pt x="10561473" y="1496828"/>
                          <a:pt x="10455229" y="1462600"/>
                          <a:pt x="10391611" y="1477328"/>
                        </a:cubicBezTo>
                        <a:cubicBezTo>
                          <a:pt x="10327993" y="1492056"/>
                          <a:pt x="9915310" y="1472190"/>
                          <a:pt x="9794392" y="1477328"/>
                        </a:cubicBezTo>
                        <a:cubicBezTo>
                          <a:pt x="9673474" y="1482466"/>
                          <a:pt x="9522951" y="1444218"/>
                          <a:pt x="9436061" y="1477328"/>
                        </a:cubicBezTo>
                        <a:cubicBezTo>
                          <a:pt x="9349171" y="1510438"/>
                          <a:pt x="8990016" y="1424804"/>
                          <a:pt x="8719398" y="1477328"/>
                        </a:cubicBezTo>
                        <a:cubicBezTo>
                          <a:pt x="8448780" y="1529852"/>
                          <a:pt x="8527790" y="1472170"/>
                          <a:pt x="8361067" y="1477328"/>
                        </a:cubicBezTo>
                        <a:cubicBezTo>
                          <a:pt x="8194344" y="1482486"/>
                          <a:pt x="7811597" y="1477256"/>
                          <a:pt x="7644404" y="1477328"/>
                        </a:cubicBezTo>
                        <a:cubicBezTo>
                          <a:pt x="7477211" y="1477400"/>
                          <a:pt x="7493493" y="1455378"/>
                          <a:pt x="7405516" y="1477328"/>
                        </a:cubicBezTo>
                        <a:cubicBezTo>
                          <a:pt x="7317539" y="1499278"/>
                          <a:pt x="6858869" y="1455471"/>
                          <a:pt x="6688853" y="1477328"/>
                        </a:cubicBezTo>
                        <a:cubicBezTo>
                          <a:pt x="6518837" y="1499185"/>
                          <a:pt x="6438776" y="1466002"/>
                          <a:pt x="6330522" y="1477328"/>
                        </a:cubicBezTo>
                        <a:cubicBezTo>
                          <a:pt x="6222268" y="1488654"/>
                          <a:pt x="6159504" y="1467119"/>
                          <a:pt x="6091634" y="1477328"/>
                        </a:cubicBezTo>
                        <a:cubicBezTo>
                          <a:pt x="6023764" y="1487537"/>
                          <a:pt x="5888673" y="1459753"/>
                          <a:pt x="5733303" y="1477328"/>
                        </a:cubicBezTo>
                        <a:cubicBezTo>
                          <a:pt x="5577933" y="1494903"/>
                          <a:pt x="5308304" y="1431168"/>
                          <a:pt x="5016640" y="1477328"/>
                        </a:cubicBezTo>
                        <a:cubicBezTo>
                          <a:pt x="4724976" y="1523488"/>
                          <a:pt x="4730432" y="1466920"/>
                          <a:pt x="4658309" y="1477328"/>
                        </a:cubicBezTo>
                        <a:cubicBezTo>
                          <a:pt x="4586186" y="1487736"/>
                          <a:pt x="4486968" y="1475729"/>
                          <a:pt x="4419421" y="1477328"/>
                        </a:cubicBezTo>
                        <a:cubicBezTo>
                          <a:pt x="4351874" y="1478927"/>
                          <a:pt x="4138799" y="1470469"/>
                          <a:pt x="4061090" y="1477328"/>
                        </a:cubicBezTo>
                        <a:cubicBezTo>
                          <a:pt x="3983381" y="1484187"/>
                          <a:pt x="3685759" y="1438724"/>
                          <a:pt x="3583314" y="1477328"/>
                        </a:cubicBezTo>
                        <a:cubicBezTo>
                          <a:pt x="3480869" y="1515932"/>
                          <a:pt x="3211774" y="1454991"/>
                          <a:pt x="2986095" y="1477328"/>
                        </a:cubicBezTo>
                        <a:cubicBezTo>
                          <a:pt x="2760416" y="1499665"/>
                          <a:pt x="2753474" y="1460471"/>
                          <a:pt x="2627764" y="1477328"/>
                        </a:cubicBezTo>
                        <a:cubicBezTo>
                          <a:pt x="2502054" y="1494185"/>
                          <a:pt x="2095720" y="1406479"/>
                          <a:pt x="1791657" y="1477328"/>
                        </a:cubicBezTo>
                        <a:cubicBezTo>
                          <a:pt x="1487594" y="1548177"/>
                          <a:pt x="1358753" y="1437693"/>
                          <a:pt x="1194438" y="1477328"/>
                        </a:cubicBezTo>
                        <a:cubicBezTo>
                          <a:pt x="1030123" y="1516963"/>
                          <a:pt x="484177" y="1455176"/>
                          <a:pt x="0" y="1477328"/>
                        </a:cubicBezTo>
                        <a:cubicBezTo>
                          <a:pt x="-59706" y="1346126"/>
                          <a:pt x="58602" y="1146947"/>
                          <a:pt x="0" y="970112"/>
                        </a:cubicBezTo>
                        <a:cubicBezTo>
                          <a:pt x="-58602" y="793277"/>
                          <a:pt x="35969" y="701452"/>
                          <a:pt x="0" y="477669"/>
                        </a:cubicBezTo>
                        <a:cubicBezTo>
                          <a:pt x="-35969" y="253886"/>
                          <a:pt x="29196" y="1091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successfully identified pediatric oncology patient’s need for re-immunization following chemotherapy. Results suggest that 6 months is the appropriate time for re-assessment of immune status via titers.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67">
            <a:extLst>
              <a:ext uri="{FF2B5EF4-FFF2-40B4-BE49-F238E27FC236}">
                <a16:creationId xmlns:a16="http://schemas.microsoft.com/office/drawing/2014/main" id="{71B9EE9C-3645-9741-BD2D-FDAAED4F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431" y="23485226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4024D3A-CEEA-D44A-8AB2-B05CA7AC6581}"/>
              </a:ext>
            </a:extLst>
          </p:cNvPr>
          <p:cNvSpPr/>
          <p:nvPr/>
        </p:nvSpPr>
        <p:spPr>
          <a:xfrm>
            <a:off x="30931867" y="23857515"/>
            <a:ext cx="128900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heartfelt thank you to the following individuals for their unending dedication and support: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Diane Keegan Wells MSN, RN, CPNP, CPHON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 Macatangay, 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Ashley Munchel, 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Teresa York, 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Ricki Weisbrot DNP, RN, CPNP-AC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UMSON Pediatric Acute Care DNP Class of 2022</a:t>
            </a:r>
          </a:p>
        </p:txBody>
      </p:sp>
      <p:pic>
        <p:nvPicPr>
          <p:cNvPr id="66" name="Picture 65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144BD9E3-8FF7-1E4D-BE85-48419C2AA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56742" y="29078449"/>
            <a:ext cx="2151963" cy="210877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763191F-1890-704B-B3DA-B12968AC562B}"/>
              </a:ext>
            </a:extLst>
          </p:cNvPr>
          <p:cNvSpPr/>
          <p:nvPr/>
        </p:nvSpPr>
        <p:spPr>
          <a:xfrm>
            <a:off x="16182646" y="30426545"/>
            <a:ext cx="8649030" cy="769441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patients with fully resulted titers had standardized letter with revaccination plan sent to their primary care provider!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80EE1DA0-A8C8-D442-8102-147EFEB2A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47925"/>
              </p:ext>
            </p:extLst>
          </p:nvPr>
        </p:nvGraphicFramePr>
        <p:xfrm>
          <a:off x="30931867" y="8903493"/>
          <a:ext cx="11866358" cy="19100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933179">
                  <a:extLst>
                    <a:ext uri="{9D8B030D-6E8A-4147-A177-3AD203B41FA5}">
                      <a16:colId xmlns:a16="http://schemas.microsoft.com/office/drawing/2014/main" val="52974191"/>
                    </a:ext>
                  </a:extLst>
                </a:gridCol>
                <a:gridCol w="5933179">
                  <a:extLst>
                    <a:ext uri="{9D8B030D-6E8A-4147-A177-3AD203B41FA5}">
                      <a16:colId xmlns:a16="http://schemas.microsoft.com/office/drawing/2014/main" val="1632926454"/>
                    </a:ext>
                  </a:extLst>
                </a:gridCol>
              </a:tblGrid>
              <a:tr h="61802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929229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Hemolyzed blood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champions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28151"/>
                  </a:ext>
                </a:extLst>
              </a:tr>
              <a:tr h="64310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Insufficient blood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Provider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26020"/>
                  </a:ext>
                </a:extLst>
              </a:tr>
            </a:tbl>
          </a:graphicData>
        </a:graphic>
      </p:graphicFrame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12A6FF0C-FEB2-0341-B22C-C28ADB4C8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53628" y="14273245"/>
            <a:ext cx="13166362" cy="6311058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7321E7F1-BD57-0A4A-87C5-7BF66C2B8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1505" y="7083560"/>
            <a:ext cx="13228510" cy="5747218"/>
          </a:xfrm>
          <a:prstGeom prst="rect">
            <a:avLst/>
          </a:prstGeom>
        </p:spPr>
      </p:pic>
      <p:pic>
        <p:nvPicPr>
          <p:cNvPr id="11" name="Burley NAPNAP Recording.mp3" descr="Burley NAPNAP Recording.mp3">
            <a:hlinkClick r:id="" action="ppaction://media"/>
            <a:extLst>
              <a:ext uri="{FF2B5EF4-FFF2-40B4-BE49-F238E27FC236}">
                <a16:creationId xmlns:a16="http://schemas.microsoft.com/office/drawing/2014/main" id="{70845D12-1081-6C46-9C1D-E77FC893A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77338" y="106441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2216</TotalTime>
  <Words>654</Words>
  <Application>Microsoft Macintosh PowerPoint</Application>
  <PresentationFormat>Custom</PresentationFormat>
  <Paragraphs>87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52</cp:revision>
  <dcterms:created xsi:type="dcterms:W3CDTF">2017-08-31T15:39:41Z</dcterms:created>
  <dcterms:modified xsi:type="dcterms:W3CDTF">2022-05-03T15:01:09Z</dcterms:modified>
</cp:coreProperties>
</file>