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54" r:id="rId3"/>
  </p:sldMasterIdLst>
  <p:notesMasterIdLst>
    <p:notesMasterId r:id="rId5"/>
  </p:notesMasterIdLst>
  <p:sldIdLst>
    <p:sldId id="257" r:id="rId4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741" autoAdjust="0"/>
    <p:restoredTop sz="94663"/>
  </p:normalViewPr>
  <p:slideViewPr>
    <p:cSldViewPr snapToGrid="0" snapToObjects="1">
      <p:cViewPr varScale="1">
        <p:scale>
          <a:sx n="24" d="100"/>
          <a:sy n="24" d="100"/>
        </p:scale>
        <p:origin x="2472" y="248"/>
      </p:cViewPr>
      <p:guideLst>
        <p:guide orient="horz" pos="10368"/>
        <p:guide pos="13824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FF0E6-9B86-4FE5-9EB7-9AEF354AA98F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4D6F-A11E-4F82-8175-299A3A1A4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9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D4D6F-A11E-4F82-8175-299A3A1A47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1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68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99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13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91" y="1053139"/>
            <a:ext cx="8195216" cy="215498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115094" cy="33009824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0808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4013092" cy="5575452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2" name="Picture 1" descr="UM_School_Nursing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78" y="1700953"/>
            <a:ext cx="8137921" cy="213991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70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5" name="Picture 4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7" y="1053139"/>
            <a:ext cx="8195216" cy="21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Diagram&#10;&#10;Description automatically generated">
            <a:extLst>
              <a:ext uri="{FF2B5EF4-FFF2-40B4-BE49-F238E27FC236}">
                <a16:creationId xmlns:a16="http://schemas.microsoft.com/office/drawing/2014/main" id="{1D5EB744-E3C2-43D6-8FE3-29E53B960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5489" y="15407613"/>
            <a:ext cx="13387189" cy="1732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6CEA7EB-2EBB-421E-BCE6-B605EF045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68745" y="6773623"/>
            <a:ext cx="15849600" cy="7165940"/>
          </a:xfrm>
          <a:prstGeom prst="rect">
            <a:avLst/>
          </a:prstGeom>
        </p:spPr>
      </p:pic>
      <p:sp>
        <p:nvSpPr>
          <p:cNvPr id="2" name="Text Box 147"/>
          <p:cNvSpPr txBox="1">
            <a:spLocks noChangeArrowheads="1"/>
          </p:cNvSpPr>
          <p:nvPr/>
        </p:nvSpPr>
        <p:spPr bwMode="auto">
          <a:xfrm>
            <a:off x="1881446" y="7268681"/>
            <a:ext cx="12039599" cy="672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Infants in the neonatal intensive care unit (NICU) are at increased risk for long-term complications and disability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Standardized developmentally supportive positioning practices in the NICU improve patient neurodevelopmental outcomes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Infant Positioning Assessment Tool (IPAT) is a valid and reliable standardized pictorial NICU tool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one academic community medical center NICU, no standardized developmentally supportive positioning guideline was in place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unit positioned 75.1% of infants in a developmentally supportive manner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61"/>
          <p:cNvSpPr txBox="1">
            <a:spLocks noChangeArrowheads="1"/>
          </p:cNvSpPr>
          <p:nvPr/>
        </p:nvSpPr>
        <p:spPr bwMode="auto">
          <a:xfrm>
            <a:off x="1881449" y="16101342"/>
            <a:ext cx="12039599" cy="3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Implement the IPAT to improve consistency in developmentally supportive positioning.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100% of eligible patients to have an IPAT score of greater than or equal to 9 by completion of the implementation period.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64"/>
          <p:cNvSpPr txBox="1">
            <a:spLocks noChangeArrowheads="1"/>
          </p:cNvSpPr>
          <p:nvPr/>
        </p:nvSpPr>
        <p:spPr bwMode="auto">
          <a:xfrm>
            <a:off x="14568745" y="6160479"/>
            <a:ext cx="15849600" cy="833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8" name="Text Box 156"/>
          <p:cNvSpPr txBox="1">
            <a:spLocks noChangeArrowheads="1"/>
          </p:cNvSpPr>
          <p:nvPr/>
        </p:nvSpPr>
        <p:spPr bwMode="auto">
          <a:xfrm>
            <a:off x="31066045" y="7268681"/>
            <a:ext cx="12028521" cy="70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Goal of 100% of infants to have an IPAT score ≥ 9 by completion of the QI project was not achieved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Increase was seen in the percentage of acceptable IPAT scores when comparing the baseline (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75.1%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to the average (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82.8%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and median (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83.9%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Limitations: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Data collection period of 10 weeks</a:t>
            </a: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Low NICU caregiver educational training module completion rate (23.2%)</a:t>
            </a:r>
          </a:p>
          <a:p>
            <a:pPr lvl="1" indent="0" eaLnBrk="1" hangingPunct="1">
              <a:spcBef>
                <a:spcPct val="0"/>
              </a:spcBef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Semiweekly spot checks outside of care times by one nurse</a:t>
            </a: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Lack of electronic health record (EHR) involvement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66"/>
          <p:cNvSpPr txBox="1">
            <a:spLocks noChangeArrowheads="1"/>
          </p:cNvSpPr>
          <p:nvPr/>
        </p:nvSpPr>
        <p:spPr bwMode="auto">
          <a:xfrm>
            <a:off x="31066045" y="6160479"/>
            <a:ext cx="12039600" cy="833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0" name="Text Box 152"/>
          <p:cNvSpPr txBox="1">
            <a:spLocks noChangeArrowheads="1"/>
          </p:cNvSpPr>
          <p:nvPr/>
        </p:nvSpPr>
        <p:spPr bwMode="auto">
          <a:xfrm>
            <a:off x="31054967" y="16101342"/>
            <a:ext cx="12039600" cy="771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Results indicate a positive change in developmentally supportive positioning practices on the unit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 of the standardized IPAT positively impacts consistency in developmentally supportive positioning practices at the project site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Recommendations: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Integrate the IPAT into the EHR</a:t>
            </a: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Encourage completion of the NICU caregiver educational training module</a:t>
            </a: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Expand module access to NICU interprofessional team</a:t>
            </a: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Integrate developmentally supportive positioning training and use of the IPAT in new staff orientation and annual competencies</a:t>
            </a: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61"/>
          <p:cNvSpPr txBox="1">
            <a:spLocks noChangeArrowheads="1"/>
          </p:cNvSpPr>
          <p:nvPr/>
        </p:nvSpPr>
        <p:spPr bwMode="auto">
          <a:xfrm>
            <a:off x="1903601" y="21485332"/>
            <a:ext cx="12039599" cy="931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Setting: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26 bed, Level III NICU from November 2021 to January 2022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Population: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Infants over 32 weeks gestation,1,500 grams, past 72 hours of life, and admitted to the unit for more than one 12-hour shift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Intervention: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IPAT bedside reference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Two-point scoring system for six areas</a:t>
            </a: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IPAT ≥ 9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indicates 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cceptable positioning</a:t>
            </a: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IPAT &lt; 9 indicates need for repositioning</a:t>
            </a:r>
          </a:p>
          <a:p>
            <a:pPr marL="1200150" lvl="1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Online educational training module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Informational reference posters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Ongoing bedside education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Data Collection: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Averaged weekly percentage of infants with IPAT total cumulative scores of greater than or equal to 9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56"/>
          <p:cNvSpPr txBox="1">
            <a:spLocks noChangeArrowheads="1"/>
          </p:cNvSpPr>
          <p:nvPr/>
        </p:nvSpPr>
        <p:spPr bwMode="auto">
          <a:xfrm>
            <a:off x="10272680" y="774401"/>
            <a:ext cx="32844045" cy="41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8000" b="1" dirty="0">
                <a:solidFill>
                  <a:srgbClr val="BF0E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the Infant Positioning Assessment Tool in a Neonatal Intensive Care Unit</a:t>
            </a:r>
          </a:p>
          <a:p>
            <a:pPr algn="r" eaLnBrk="1" hangingPunct="1"/>
            <a:r>
              <a:rPr lang="en-US" sz="4800" b="0" i="0" dirty="0">
                <a:latin typeface="Arial" panose="020B0604020202020204" pitchFamily="34" charset="0"/>
                <a:cs typeface="Arial" panose="020B0604020202020204" pitchFamily="34" charset="0"/>
              </a:rPr>
              <a:t>Ivanna Buchynsky, MSN, RN, CNL; Mary Connolly, DNP, CRNP; Shari Simone, DNP, CRNP, FCCM, FAANP; Lisa Baloh, OTR/L, MBA, CNT, NTMTC, CEIM</a:t>
            </a:r>
          </a:p>
        </p:txBody>
      </p:sp>
      <p:sp>
        <p:nvSpPr>
          <p:cNvPr id="29" name="Text Box 162">
            <a:extLst>
              <a:ext uri="{FF2B5EF4-FFF2-40B4-BE49-F238E27FC236}">
                <a16:creationId xmlns:a16="http://schemas.microsoft.com/office/drawing/2014/main" id="{FDC78F79-5C95-4B5B-B1DC-22F6FC08F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445" y="6160479"/>
            <a:ext cx="12039600" cy="830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</p:txBody>
      </p:sp>
      <p:sp>
        <p:nvSpPr>
          <p:cNvPr id="30" name="Text Box 162">
            <a:extLst>
              <a:ext uri="{FF2B5EF4-FFF2-40B4-BE49-F238E27FC236}">
                <a16:creationId xmlns:a16="http://schemas.microsoft.com/office/drawing/2014/main" id="{91297159-2516-4FA2-B1DE-A069B4FE8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448" y="14992482"/>
            <a:ext cx="12039600" cy="830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Project</a:t>
            </a:r>
          </a:p>
        </p:txBody>
      </p:sp>
      <p:sp>
        <p:nvSpPr>
          <p:cNvPr id="31" name="Text Box 162">
            <a:extLst>
              <a:ext uri="{FF2B5EF4-FFF2-40B4-BE49-F238E27FC236}">
                <a16:creationId xmlns:a16="http://schemas.microsoft.com/office/drawing/2014/main" id="{008B021F-D5F6-458A-9D1A-6FDFFCFFB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600" y="20338966"/>
            <a:ext cx="12039600" cy="830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2" name="Text Box 162">
            <a:extLst>
              <a:ext uri="{FF2B5EF4-FFF2-40B4-BE49-F238E27FC236}">
                <a16:creationId xmlns:a16="http://schemas.microsoft.com/office/drawing/2014/main" id="{9D5B4CB4-6673-4DFF-B93B-76643BAFF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6045" y="14995057"/>
            <a:ext cx="12039600" cy="830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4" name="Text Box 162">
            <a:extLst>
              <a:ext uri="{FF2B5EF4-FFF2-40B4-BE49-F238E27FC236}">
                <a16:creationId xmlns:a16="http://schemas.microsoft.com/office/drawing/2014/main" id="{212C3C26-4335-456C-A7BF-A8EC4223E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4966" y="24983387"/>
            <a:ext cx="12039600" cy="830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6" name="Text Box 156">
            <a:extLst>
              <a:ext uri="{FF2B5EF4-FFF2-40B4-BE49-F238E27FC236}">
                <a16:creationId xmlns:a16="http://schemas.microsoft.com/office/drawing/2014/main" id="{485B7D10-BD11-427E-A6D0-C4EE2CF6E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8745" y="14108667"/>
            <a:ext cx="15849600" cy="81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Baseline: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75.1%    Average: 82.8%    Median: 83.9%</a:t>
            </a:r>
          </a:p>
        </p:txBody>
      </p: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FD81A473-3A53-4ED9-A7AF-F96705B55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85598" y="26324375"/>
            <a:ext cx="5822653" cy="5323845"/>
          </a:xfrm>
          <a:prstGeom prst="rect">
            <a:avLst/>
          </a:prstGeom>
        </p:spPr>
      </p:pic>
      <p:pic>
        <p:nvPicPr>
          <p:cNvPr id="3" name="Buchynsky_NAPNAP recording (1).mp3" descr="Buchynsky_NAPNAP recording (1).mp3">
            <a:hlinkClick r:id="" action="ppaction://media"/>
            <a:extLst>
              <a:ext uri="{FF2B5EF4-FFF2-40B4-BE49-F238E27FC236}">
                <a16:creationId xmlns:a16="http://schemas.microsoft.com/office/drawing/2014/main" id="{95FDFEF4-9B3B-CA4D-886E-DB78D75016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05489" y="8293670"/>
            <a:ext cx="812800" cy="812800"/>
          </a:xfrm>
          <a:prstGeom prst="rect">
            <a:avLst/>
          </a:prstGeom>
        </p:spPr>
      </p:pic>
      <p:pic>
        <p:nvPicPr>
          <p:cNvPr id="20" name="Buchynsky_NAPNAP recording (1).mp3" descr="Buchynsky_NAPNAP recording (1).mp3">
            <a:hlinkClick r:id="" action="ppaction://media"/>
            <a:extLst>
              <a:ext uri="{FF2B5EF4-FFF2-40B4-BE49-F238E27FC236}">
                <a16:creationId xmlns:a16="http://schemas.microsoft.com/office/drawing/2014/main" id="{C629A2FC-DC91-D34A-9B3F-A13F0C8024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88445" y="32430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194"/>
    </mc:Choice>
    <mc:Fallback xmlns="">
      <p:transition spd="slow" advTm="332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751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75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ster Option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ster Option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oster Option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SON-Research-Poster-Temp-36x48-v1 2.potx</Template>
  <TotalTime>17015</TotalTime>
  <Words>447</Words>
  <Application>Microsoft Macintosh PowerPoint</Application>
  <PresentationFormat>Custom</PresentationFormat>
  <Paragraphs>83</Paragraphs>
  <Slides>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Poster Option A</vt:lpstr>
      <vt:lpstr>Poster Option B</vt:lpstr>
      <vt:lpstr>Poster Option 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Baffuto</dc:creator>
  <cp:lastModifiedBy>Jones, Taylor</cp:lastModifiedBy>
  <cp:revision>37</cp:revision>
  <dcterms:created xsi:type="dcterms:W3CDTF">2017-08-31T15:39:41Z</dcterms:created>
  <dcterms:modified xsi:type="dcterms:W3CDTF">2022-05-03T18:07:56Z</dcterms:modified>
</cp:coreProperties>
</file>