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4" r:id="rId6"/>
  </p:sldMasterIdLst>
  <p:sldIdLst>
    <p:sldId id="257" r:id="rId7"/>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88DDCC-4DAF-505C-865D-FF5507EAA7E2}" name="Jennifer Fitzgerald" initials="JF" userId="Jennifer Fitzgerald" providerId="None"/>
  <p188:author id="{C464FCD8-CC5A-F26E-FB82-342BB532E35C}" name="Fitzgerald, Jennifer" initials="FJ" userId="S::jennifer.fitzgerald@umaryland.edu::34e2f8d2-7904-4d28-94b2-fa796c939e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033"/>
    <a:srgbClr val="BF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407"/>
    <p:restoredTop sz="94663"/>
  </p:normalViewPr>
  <p:slideViewPr>
    <p:cSldViewPr snapToGrid="0" snapToObjects="1">
      <p:cViewPr varScale="1">
        <p:scale>
          <a:sx n="24" d="100"/>
          <a:sy n="24" d="100"/>
        </p:scale>
        <p:origin x="2472" y="24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Users\alexandrastanoski\Desktop\DNP%20Project\RUN%20CHARTS\Algorithm%20run%20chart.xls" TargetMode="External"/><Relationship Id="rId1" Type="http://schemas.openxmlformats.org/officeDocument/2006/relationships/image" Target="../media/image4.png"/></Relationships>
</file>

<file path=ppt/charts/_rels/chart2.xml.rels><?xml version="1.0" encoding="UTF-8" standalone="yes"?>
<Relationships xmlns="http://schemas.openxmlformats.org/package/2006/relationships"><Relationship Id="rId1" Type="http://schemas.openxmlformats.org/officeDocument/2006/relationships/oleObject" Target="file:////Users\alexandrastanoski\Desktop\DNP%20Project\RUN%20CHARTS\diaper%20dermatitis%20run%20chart.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'Run Chart'!$C$4</c:f>
          <c:strCache>
            <c:ptCount val="1"/>
            <c:pt idx="0">
              <c:v>Algorithm Followed Correctly</c:v>
            </c:pt>
          </c:strCache>
        </c:strRef>
      </c:tx>
      <c:layout>
        <c:manualLayout>
          <c:xMode val="edge"/>
          <c:yMode val="edge"/>
          <c:x val="0.44592763951951259"/>
          <c:y val="3.6065650021595404E-2"/>
        </c:manualLayout>
      </c:layout>
      <c:overlay val="0"/>
      <c:spPr>
        <a:noFill/>
        <a:ln w="25400">
          <a:noFill/>
        </a:ln>
      </c:spPr>
    </c:title>
    <c:autoTitleDeleted val="0"/>
    <c:plotArea>
      <c:layout>
        <c:manualLayout>
          <c:layoutTarget val="inner"/>
          <c:xMode val="edge"/>
          <c:yMode val="edge"/>
          <c:x val="6.2611861488726286E-2"/>
          <c:y val="0.17880794701986755"/>
          <c:w val="0.90339971576590783"/>
          <c:h val="0.71192052980132448"/>
        </c:manualLayout>
      </c:layout>
      <c:lineChart>
        <c:grouping val="standard"/>
        <c:varyColors val="0"/>
        <c:ser>
          <c:idx val="0"/>
          <c:order val="0"/>
          <c:tx>
            <c:v>Values</c:v>
          </c:tx>
          <c:spPr>
            <a:ln w="38100">
              <a:solidFill>
                <a:srgbClr val="000080"/>
              </a:solidFill>
              <a:prstDash val="solid"/>
            </a:ln>
          </c:spPr>
          <c:marker>
            <c:symbol val="circle"/>
            <c:size val="9"/>
            <c:spPr>
              <a:solidFill>
                <a:srgbClr val="000080"/>
              </a:solidFill>
              <a:ln>
                <a:solidFill>
                  <a:srgbClr val="000080"/>
                </a:solidFill>
                <a:prstDash val="solid"/>
              </a:ln>
            </c:spPr>
          </c:marker>
          <c:cat>
            <c:numRef>
              <c:f>'Run Chart'!chtObs</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'Run Chart'!chtData</c:f>
              <c:numCache>
                <c:formatCode>0%</c:formatCode>
                <c:ptCount val="12"/>
                <c:pt idx="0">
                  <c:v>0</c:v>
                </c:pt>
                <c:pt idx="1">
                  <c:v>0.5</c:v>
                </c:pt>
                <c:pt idx="2">
                  <c:v>0.9</c:v>
                </c:pt>
                <c:pt idx="3">
                  <c:v>1</c:v>
                </c:pt>
                <c:pt idx="4">
                  <c:v>1</c:v>
                </c:pt>
                <c:pt idx="5">
                  <c:v>0</c:v>
                </c:pt>
                <c:pt idx="6">
                  <c:v>0</c:v>
                </c:pt>
                <c:pt idx="7">
                  <c:v>0</c:v>
                </c:pt>
                <c:pt idx="8">
                  <c:v>0.33</c:v>
                </c:pt>
                <c:pt idx="9">
                  <c:v>1</c:v>
                </c:pt>
                <c:pt idx="10">
                  <c:v>0</c:v>
                </c:pt>
                <c:pt idx="11">
                  <c:v>0.5</c:v>
                </c:pt>
              </c:numCache>
            </c:numRef>
          </c:val>
          <c:smooth val="0"/>
          <c:extLst>
            <c:ext xmlns:c16="http://schemas.microsoft.com/office/drawing/2014/chart" uri="{C3380CC4-5D6E-409C-BE32-E72D297353CC}">
              <c16:uniqueId val="{00000000-055D-B84C-9343-81979805D185}"/>
            </c:ext>
          </c:extLst>
        </c:ser>
        <c:ser>
          <c:idx val="1"/>
          <c:order val="1"/>
          <c:tx>
            <c:v>Median</c:v>
          </c:tx>
          <c:spPr>
            <a:ln w="25400">
              <a:solidFill>
                <a:srgbClr val="FF6600"/>
              </a:solidFill>
              <a:prstDash val="solid"/>
            </a:ln>
          </c:spPr>
          <c:marker>
            <c:symbol val="none"/>
          </c:marker>
          <c:dLbls>
            <c:dLbl>
              <c:idx val="0"/>
              <c:tx>
                <c:rich>
                  <a:bodyPr/>
                  <a:lstStyle/>
                  <a:p>
                    <a:pPr>
                      <a:defRPr/>
                    </a:pPr>
                    <a:r>
                      <a:rPr lang="en-US"/>
                      <a:t>Median</a:t>
                    </a:r>
                  </a:p>
                </c:rich>
              </c:tx>
              <c:spPr>
                <a:solidFill>
                  <a:sysClr val="window" lastClr="FFFFFF"/>
                </a:solidFill>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55D-B84C-9343-81979805D1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'Run Chart'!chtMedian</c:f>
              <c:numCache>
                <c:formatCode>General</c:formatCode>
                <c:ptCount val="12"/>
                <c:pt idx="0">
                  <c:v>0.41500000000000004</c:v>
                </c:pt>
                <c:pt idx="1">
                  <c:v>0.41500000000000004</c:v>
                </c:pt>
                <c:pt idx="2">
                  <c:v>0.41500000000000004</c:v>
                </c:pt>
                <c:pt idx="3">
                  <c:v>0.41500000000000004</c:v>
                </c:pt>
                <c:pt idx="4">
                  <c:v>0.41500000000000004</c:v>
                </c:pt>
                <c:pt idx="5">
                  <c:v>0.41500000000000004</c:v>
                </c:pt>
                <c:pt idx="6">
                  <c:v>0.41500000000000004</c:v>
                </c:pt>
                <c:pt idx="7">
                  <c:v>0.41500000000000004</c:v>
                </c:pt>
                <c:pt idx="8">
                  <c:v>0.41500000000000004</c:v>
                </c:pt>
                <c:pt idx="9">
                  <c:v>0.41500000000000004</c:v>
                </c:pt>
                <c:pt idx="10">
                  <c:v>0.41500000000000004</c:v>
                </c:pt>
                <c:pt idx="11">
                  <c:v>0.41500000000000004</c:v>
                </c:pt>
              </c:numCache>
            </c:numRef>
          </c:val>
          <c:smooth val="0"/>
          <c:extLst>
            <c:ext xmlns:c16="http://schemas.microsoft.com/office/drawing/2014/chart" uri="{C3380CC4-5D6E-409C-BE32-E72D297353CC}">
              <c16:uniqueId val="{00000002-055D-B84C-9343-81979805D185}"/>
            </c:ext>
          </c:extLst>
        </c:ser>
        <c:ser>
          <c:idx val="2"/>
          <c:order val="2"/>
          <c:tx>
            <c:v>Goal</c:v>
          </c:tx>
          <c:spPr>
            <a:ln w="25400">
              <a:solidFill>
                <a:srgbClr val="008000"/>
              </a:solidFill>
              <a:prstDash val="solid"/>
            </a:ln>
          </c:spPr>
          <c:marker>
            <c:symbol val="none"/>
          </c:marker>
          <c:dLbls>
            <c:dLbl>
              <c:idx val="0"/>
              <c:tx>
                <c:rich>
                  <a:bodyPr/>
                  <a:lstStyle/>
                  <a:p>
                    <a:pPr>
                      <a:defRPr/>
                    </a:pPr>
                    <a:r>
                      <a:rPr lang="en-US"/>
                      <a:t>Goal</a:t>
                    </a:r>
                  </a:p>
                </c:rich>
              </c:tx>
              <c:spPr>
                <a:solidFill>
                  <a:schemeClr val="bg1"/>
                </a:solidFill>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55D-B84C-9343-81979805D1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'Run Chart'!chtGoal</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4-055D-B84C-9343-81979805D185}"/>
            </c:ext>
          </c:extLst>
        </c:ser>
        <c:ser>
          <c:idx val="3"/>
          <c:order val="3"/>
          <c:tx>
            <c:v>Extend</c:v>
          </c:tx>
          <c:marker>
            <c:symbol val="picture"/>
            <c:spPr>
              <a:blipFill>
                <a:blip xmlns:r="http://schemas.openxmlformats.org/officeDocument/2006/relationships" r:embed="rId1"/>
                <a:stretch>
                  <a:fillRect/>
                </a:stretch>
              </a:blipFill>
            </c:spPr>
          </c:marker>
          <c:val>
            <c:numRef>
              <c:f>'Run Chart'!chtExtend</c:f>
              <c:numCache>
                <c:formatCode>General</c:formatCode>
                <c:ptCount val="12"/>
              </c:numCache>
            </c:numRef>
          </c:val>
          <c:smooth val="0"/>
          <c:extLst>
            <c:ext xmlns:c16="http://schemas.microsoft.com/office/drawing/2014/chart" uri="{C3380CC4-5D6E-409C-BE32-E72D297353CC}">
              <c16:uniqueId val="{00000005-055D-B84C-9343-81979805D185}"/>
            </c:ext>
          </c:extLst>
        </c:ser>
        <c:dLbls>
          <c:showLegendKey val="0"/>
          <c:showVal val="0"/>
          <c:showCatName val="0"/>
          <c:showSerName val="0"/>
          <c:showPercent val="0"/>
          <c:showBubbleSize val="0"/>
        </c:dLbls>
        <c:marker val="1"/>
        <c:smooth val="0"/>
        <c:axId val="1930361904"/>
        <c:axId val="1"/>
      </c:lineChart>
      <c:catAx>
        <c:axId val="193036190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a:pPr>
            <a:endParaRPr lang="en-US"/>
          </a:p>
        </c:txPr>
        <c:crossAx val="1930361904"/>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24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'[diaper dermatitis run chart.xls]Run Chart'!$C$4</c:f>
          <c:strCache>
            <c:ptCount val="1"/>
            <c:pt idx="0">
              <c:v>Diaper Dermatitis Incidence </c:v>
            </c:pt>
          </c:strCache>
        </c:strRef>
      </c:tx>
      <c:layout>
        <c:manualLayout>
          <c:xMode val="edge"/>
          <c:yMode val="edge"/>
          <c:x val="0.44592763951951259"/>
          <c:y val="3.6065650021595404E-2"/>
        </c:manualLayout>
      </c:layout>
      <c:overlay val="0"/>
      <c:spPr>
        <a:noFill/>
        <a:ln w="25400">
          <a:noFill/>
        </a:ln>
      </c:spPr>
    </c:title>
    <c:autoTitleDeleted val="0"/>
    <c:plotArea>
      <c:layout>
        <c:manualLayout>
          <c:layoutTarget val="inner"/>
          <c:xMode val="edge"/>
          <c:yMode val="edge"/>
          <c:x val="6.2611861488726286E-2"/>
          <c:y val="0.17880794701986755"/>
          <c:w val="0.90339971576590783"/>
          <c:h val="0.71192052980132448"/>
        </c:manualLayout>
      </c:layout>
      <c:lineChart>
        <c:grouping val="standard"/>
        <c:varyColors val="0"/>
        <c:ser>
          <c:idx val="0"/>
          <c:order val="0"/>
          <c:tx>
            <c:v>Values</c:v>
          </c:tx>
          <c:spPr>
            <a:ln w="38100">
              <a:solidFill>
                <a:srgbClr val="000080"/>
              </a:solidFill>
              <a:prstDash val="solid"/>
            </a:ln>
          </c:spPr>
          <c:marker>
            <c:symbol val="circle"/>
            <c:size val="9"/>
            <c:spPr>
              <a:solidFill>
                <a:srgbClr val="000080"/>
              </a:solidFill>
              <a:ln>
                <a:solidFill>
                  <a:srgbClr val="000080"/>
                </a:solidFill>
                <a:prstDash val="solid"/>
              </a:ln>
            </c:spPr>
          </c:marker>
          <c:cat>
            <c:strRef>
              <c:f>'Run Chart'!chtObs</c:f>
              <c:strCache>
                <c:ptCount val="15"/>
                <c:pt idx="0">
                  <c:v>P-1</c:v>
                </c:pt>
                <c:pt idx="1">
                  <c:v>P-2</c:v>
                </c:pt>
                <c:pt idx="2">
                  <c:v>P-3</c:v>
                </c:pt>
                <c:pt idx="3">
                  <c:v>1</c:v>
                </c:pt>
                <c:pt idx="4">
                  <c:v>2</c:v>
                </c:pt>
                <c:pt idx="5">
                  <c:v>3</c:v>
                </c:pt>
                <c:pt idx="6">
                  <c:v>4</c:v>
                </c:pt>
                <c:pt idx="7">
                  <c:v>5</c:v>
                </c:pt>
                <c:pt idx="8">
                  <c:v>6</c:v>
                </c:pt>
                <c:pt idx="9">
                  <c:v>7</c:v>
                </c:pt>
                <c:pt idx="10">
                  <c:v>8</c:v>
                </c:pt>
                <c:pt idx="11">
                  <c:v>9</c:v>
                </c:pt>
                <c:pt idx="12">
                  <c:v>10</c:v>
                </c:pt>
                <c:pt idx="13">
                  <c:v>11</c:v>
                </c:pt>
                <c:pt idx="14">
                  <c:v>12</c:v>
                </c:pt>
              </c:strCache>
            </c:strRef>
          </c:cat>
          <c:val>
            <c:numRef>
              <c:f>'Run Chart'!chtData</c:f>
              <c:numCache>
                <c:formatCode>0%</c:formatCode>
                <c:ptCount val="15"/>
                <c:pt idx="0">
                  <c:v>1</c:v>
                </c:pt>
                <c:pt idx="1">
                  <c:v>0</c:v>
                </c:pt>
                <c:pt idx="2">
                  <c:v>0.5</c:v>
                </c:pt>
                <c:pt idx="3">
                  <c:v>0</c:v>
                </c:pt>
                <c:pt idx="4">
                  <c:v>0</c:v>
                </c:pt>
                <c:pt idx="5">
                  <c:v>0.36</c:v>
                </c:pt>
                <c:pt idx="6">
                  <c:v>0</c:v>
                </c:pt>
                <c:pt idx="7">
                  <c:v>0</c:v>
                </c:pt>
                <c:pt idx="8">
                  <c:v>0.33</c:v>
                </c:pt>
                <c:pt idx="9">
                  <c:v>0.85</c:v>
                </c:pt>
                <c:pt idx="10">
                  <c:v>0</c:v>
                </c:pt>
                <c:pt idx="11">
                  <c:v>0.33</c:v>
                </c:pt>
                <c:pt idx="12">
                  <c:v>1</c:v>
                </c:pt>
                <c:pt idx="13">
                  <c:v>0</c:v>
                </c:pt>
                <c:pt idx="14">
                  <c:v>0.5</c:v>
                </c:pt>
              </c:numCache>
            </c:numRef>
          </c:val>
          <c:smooth val="0"/>
          <c:extLst>
            <c:ext xmlns:c16="http://schemas.microsoft.com/office/drawing/2014/chart" uri="{C3380CC4-5D6E-409C-BE32-E72D297353CC}">
              <c16:uniqueId val="{00000000-F08C-4C43-9409-3931B6D925DB}"/>
            </c:ext>
          </c:extLst>
        </c:ser>
        <c:ser>
          <c:idx val="1"/>
          <c:order val="1"/>
          <c:tx>
            <c:v>Median</c:v>
          </c:tx>
          <c:spPr>
            <a:ln w="25400">
              <a:solidFill>
                <a:srgbClr val="FF6600"/>
              </a:solidFill>
              <a:prstDash val="solid"/>
            </a:ln>
          </c:spPr>
          <c:marker>
            <c:symbol val="none"/>
          </c:marker>
          <c:dLbls>
            <c:dLbl>
              <c:idx val="0"/>
              <c:tx>
                <c:rich>
                  <a:bodyPr/>
                  <a:lstStyle/>
                  <a:p>
                    <a:pPr>
                      <a:defRPr/>
                    </a:pPr>
                    <a:r>
                      <a:rPr lang="en-US"/>
                      <a:t>Median</a:t>
                    </a:r>
                  </a:p>
                </c:rich>
              </c:tx>
              <c:spPr>
                <a:solidFill>
                  <a:sysClr val="window" lastClr="FFFFFF"/>
                </a:solidFill>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8C-4C43-9409-3931B6D925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'Run Chart'!chtMedian</c:f>
              <c:numCache>
                <c:formatCode>General</c:formatCode>
                <c:ptCount val="15"/>
                <c:pt idx="0">
                  <c:v>0.16500000000000001</c:v>
                </c:pt>
                <c:pt idx="1">
                  <c:v>0.16500000000000001</c:v>
                </c:pt>
                <c:pt idx="2">
                  <c:v>0.16500000000000001</c:v>
                </c:pt>
                <c:pt idx="3">
                  <c:v>0.16500000000000001</c:v>
                </c:pt>
                <c:pt idx="4">
                  <c:v>0.16500000000000001</c:v>
                </c:pt>
                <c:pt idx="5">
                  <c:v>0.16500000000000001</c:v>
                </c:pt>
                <c:pt idx="6">
                  <c:v>0.16500000000000001</c:v>
                </c:pt>
                <c:pt idx="7">
                  <c:v>0.16500000000000001</c:v>
                </c:pt>
                <c:pt idx="8">
                  <c:v>0.16500000000000001</c:v>
                </c:pt>
                <c:pt idx="9">
                  <c:v>0.16500000000000001</c:v>
                </c:pt>
                <c:pt idx="10">
                  <c:v>0.16500000000000001</c:v>
                </c:pt>
                <c:pt idx="11">
                  <c:v>0.41500000000000004</c:v>
                </c:pt>
                <c:pt idx="12">
                  <c:v>0.41500000000000004</c:v>
                </c:pt>
                <c:pt idx="13">
                  <c:v>0.41500000000000004</c:v>
                </c:pt>
                <c:pt idx="14">
                  <c:v>0.41500000000000004</c:v>
                </c:pt>
              </c:numCache>
            </c:numRef>
          </c:val>
          <c:smooth val="0"/>
          <c:extLst>
            <c:ext xmlns:c16="http://schemas.microsoft.com/office/drawing/2014/chart" uri="{C3380CC4-5D6E-409C-BE32-E72D297353CC}">
              <c16:uniqueId val="{00000002-F08C-4C43-9409-3931B6D925DB}"/>
            </c:ext>
          </c:extLst>
        </c:ser>
        <c:ser>
          <c:idx val="2"/>
          <c:order val="2"/>
          <c:tx>
            <c:v>Goal</c:v>
          </c:tx>
          <c:spPr>
            <a:ln w="25400">
              <a:solidFill>
                <a:srgbClr val="008000"/>
              </a:solidFill>
              <a:prstDash val="solid"/>
            </a:ln>
          </c:spPr>
          <c:marker>
            <c:symbol val="none"/>
          </c:marker>
          <c:dLbls>
            <c:dLbl>
              <c:idx val="0"/>
              <c:tx>
                <c:rich>
                  <a:bodyPr/>
                  <a:lstStyle/>
                  <a:p>
                    <a:pPr>
                      <a:defRPr/>
                    </a:pPr>
                    <a:r>
                      <a:rPr lang="en-US"/>
                      <a:t>Goal</a:t>
                    </a:r>
                  </a:p>
                </c:rich>
              </c:tx>
              <c:spPr>
                <a:solidFill>
                  <a:schemeClr val="bg1"/>
                </a:solidFill>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8C-4C43-9409-3931B6D925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'Run Chart'!chtGoal</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04-F08C-4C43-9409-3931B6D925DB}"/>
            </c:ext>
          </c:extLst>
        </c:ser>
        <c:dLbls>
          <c:showLegendKey val="0"/>
          <c:showVal val="0"/>
          <c:showCatName val="0"/>
          <c:showSerName val="0"/>
          <c:showPercent val="0"/>
          <c:showBubbleSize val="0"/>
        </c:dLbls>
        <c:marker val="1"/>
        <c:smooth val="0"/>
        <c:axId val="341075984"/>
        <c:axId val="1"/>
      </c:lineChart>
      <c:catAx>
        <c:axId val="34107598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a:pPr>
            <a:endParaRPr lang="en-US"/>
          </a:p>
        </c:txPr>
        <c:crossAx val="341075984"/>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24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234427012428416E-2"/>
          <c:y val="0.10123642036233715"/>
          <c:w val="0.9667655729875716"/>
          <c:h val="0.87057951351123997"/>
        </c:manualLayout>
      </c:layout>
      <c:pie3DChart>
        <c:varyColors val="1"/>
        <c:ser>
          <c:idx val="0"/>
          <c:order val="0"/>
          <c:tx>
            <c:strRef>
              <c:f>Sheet1!$B$1</c:f>
              <c:strCache>
                <c:ptCount val="1"/>
                <c:pt idx="0">
                  <c:v>Petroleum Jelly Application</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B610-A94C-B371-25546F91BE6C}"/>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610-A94C-B371-25546F91BE6C}"/>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740-964A-B6C6-6980CCF1CF6B}"/>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A740-964A-B6C6-6980CCF1CF6B}"/>
              </c:ext>
            </c:extLst>
          </c:dPt>
          <c:dLbls>
            <c:dLbl>
              <c:idx val="0"/>
              <c:layout>
                <c:manualLayout>
                  <c:x val="-0.2332067118317058"/>
                  <c:y val="-0.2330371358161366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610-A94C-B371-25546F91BE6C}"/>
                </c:ext>
              </c:extLst>
            </c:dLbl>
            <c:dLbl>
              <c:idx val="1"/>
              <c:layout>
                <c:manualLayout>
                  <c:x val="0.23229853412862811"/>
                  <c:y val="6.27613680363116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610-A94C-B371-25546F91BE6C}"/>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c:formatCode>
                <c:ptCount val="4"/>
                <c:pt idx="0">
                  <c:v>0.68</c:v>
                </c:pt>
                <c:pt idx="1">
                  <c:v>0.32</c:v>
                </c:pt>
              </c:numCache>
            </c:numRef>
          </c:val>
          <c:extLst>
            <c:ext xmlns:c16="http://schemas.microsoft.com/office/drawing/2014/chart" uri="{C3380CC4-5D6E-409C-BE32-E72D297353CC}">
              <c16:uniqueId val="{00000000-B610-A94C-B371-25546F91BE6C}"/>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68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99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131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M_School_Nursing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791" y="1053139"/>
            <a:ext cx="8195216" cy="2154980"/>
          </a:xfrm>
          <a:prstGeom prst="rect">
            <a:avLst/>
          </a:prstGeom>
        </p:spPr>
      </p:pic>
      <p:sp>
        <p:nvSpPr>
          <p:cNvPr id="2" name="Rectangle 1"/>
          <p:cNvSpPr/>
          <p:nvPr userDrawn="1"/>
        </p:nvSpPr>
        <p:spPr>
          <a:xfrm>
            <a:off x="0" y="0"/>
            <a:ext cx="1115094" cy="33009824"/>
          </a:xfrm>
          <a:prstGeom prst="rect">
            <a:avLst/>
          </a:prstGeom>
          <a:solidFill>
            <a:srgbClr val="BF0E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90808188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44013092" cy="5575452"/>
          </a:xfrm>
          <a:prstGeom prst="rect">
            <a:avLst/>
          </a:prstGeom>
          <a:solidFill>
            <a:srgbClr val="BF0E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pic>
        <p:nvPicPr>
          <p:cNvPr id="2" name="Picture 1" descr="UM_School_Nursing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0278" y="1700953"/>
            <a:ext cx="8137921" cy="2139914"/>
          </a:xfrm>
          <a:prstGeom prst="rect">
            <a:avLst/>
          </a:prstGeom>
        </p:spPr>
      </p:pic>
      <p:sp>
        <p:nvSpPr>
          <p:cNvPr id="6" name="Rectangle 5"/>
          <p:cNvSpPr/>
          <p:nvPr userDrawn="1"/>
        </p:nvSpPr>
        <p:spPr>
          <a:xfrm>
            <a:off x="0" y="31996902"/>
            <a:ext cx="44013092" cy="101292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1417011951"/>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31996902"/>
            <a:ext cx="44013092" cy="101292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pic>
        <p:nvPicPr>
          <p:cNvPr id="5" name="Picture 4" descr="UM_School_Nursing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347" y="1053139"/>
            <a:ext cx="8195216" cy="2154980"/>
          </a:xfrm>
          <a:prstGeom prst="rect">
            <a:avLst/>
          </a:prstGeom>
        </p:spPr>
      </p:pic>
    </p:spTree>
    <p:extLst>
      <p:ext uri="{BB962C8B-B14F-4D97-AF65-F5344CB8AC3E}">
        <p14:creationId xmlns:p14="http://schemas.microsoft.com/office/powerpoint/2010/main" val="1731787654"/>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chart" Target="../charts/char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7"/>
          <p:cNvSpPr txBox="1">
            <a:spLocks noChangeArrowheads="1"/>
          </p:cNvSpPr>
          <p:nvPr/>
        </p:nvSpPr>
        <p:spPr bwMode="auto">
          <a:xfrm>
            <a:off x="1881445" y="7795306"/>
            <a:ext cx="11125200" cy="4635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solidFill>
                  <a:srgbClr val="000000"/>
                </a:solidFill>
                <a:miter lim="800000"/>
                <a:headEnd/>
                <a:tailEnd/>
              </a14:hiddenLine>
            </a:ext>
          </a:extLst>
        </p:spPr>
        <p:txBody>
          <a:bodyPr lIns="228600" tIns="100584" rIns="228600" bIns="100584">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marL="457200" indent="-457200" eaLnBrk="1" hangingPunct="1">
              <a:buFont typeface="Arial" panose="020B0604020202020204" pitchFamily="34" charset="0"/>
              <a:buChar char="•"/>
            </a:pPr>
            <a:r>
              <a:rPr lang="en-US" sz="3200" dirty="0"/>
              <a:t>Diaper dermatitis consist of redness in the diaper area, denuded skin, or signs of </a:t>
            </a:r>
            <a:r>
              <a:rPr lang="en-US" sz="3200" i="1" dirty="0"/>
              <a:t>Candida </a:t>
            </a:r>
            <a:r>
              <a:rPr lang="en-US" sz="3200" dirty="0"/>
              <a:t>and affects 16%-75% of infants. </a:t>
            </a:r>
          </a:p>
          <a:p>
            <a:pPr marL="457200" indent="-457200" eaLnBrk="1" hangingPunct="1">
              <a:buFont typeface="Arial" panose="020B0604020202020204" pitchFamily="34" charset="0"/>
              <a:buChar char="•"/>
            </a:pPr>
            <a:r>
              <a:rPr lang="en-US" sz="3200" dirty="0"/>
              <a:t>At this Mid-Atlantic Community hospital many different products are used for the treatment of diaper dermatitis.</a:t>
            </a:r>
          </a:p>
          <a:p>
            <a:pPr marL="457200" indent="-457200" eaLnBrk="1" hangingPunct="1">
              <a:buFont typeface="Arial" panose="020B0604020202020204" pitchFamily="34" charset="0"/>
              <a:buChar char="•"/>
            </a:pPr>
            <a:r>
              <a:rPr lang="en-US" sz="3200" dirty="0"/>
              <a:t>No standard of what products are used and when to use them</a:t>
            </a:r>
          </a:p>
          <a:p>
            <a:pPr marL="457200" indent="-457200" eaLnBrk="1" hangingPunct="1">
              <a:buFont typeface="Arial" panose="020B0604020202020204" pitchFamily="34" charset="0"/>
              <a:buChar char="•"/>
            </a:pPr>
            <a:r>
              <a:rPr lang="en-US" sz="3200" dirty="0"/>
              <a:t>Pre-implementation data has shown that this institution’s </a:t>
            </a:r>
            <a:r>
              <a:rPr lang="en-US" sz="3200" dirty="0">
                <a:latin typeface="Arial"/>
                <a:cs typeface="Arial"/>
              </a:rPr>
              <a:t>incidence</a:t>
            </a:r>
            <a:r>
              <a:rPr lang="en-US" sz="3200" dirty="0"/>
              <a:t> of DD is 50%. </a:t>
            </a:r>
            <a:endParaRPr lang="en-US" sz="3200" dirty="0">
              <a:latin typeface="Arial"/>
              <a:cs typeface="Arial"/>
            </a:endParaRPr>
          </a:p>
        </p:txBody>
      </p:sp>
      <p:sp>
        <p:nvSpPr>
          <p:cNvPr id="3" name="Text Box 162"/>
          <p:cNvSpPr txBox="1">
            <a:spLocks noChangeArrowheads="1"/>
          </p:cNvSpPr>
          <p:nvPr/>
        </p:nvSpPr>
        <p:spPr bwMode="auto">
          <a:xfrm>
            <a:off x="1881445" y="6996591"/>
            <a:ext cx="11676063" cy="830262"/>
          </a:xfrm>
          <a:prstGeom prst="rect">
            <a:avLst/>
          </a:prstGeom>
          <a:solidFill>
            <a:schemeClr val="tx1">
              <a:lumMod val="75000"/>
              <a:lumOff val="25000"/>
            </a:schemeClr>
          </a:solidFill>
          <a:ln w="9525">
            <a:noFill/>
            <a:miter lim="800000"/>
            <a:headEnd/>
            <a:tailEnd/>
          </a:ln>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b="1" dirty="0">
                <a:solidFill>
                  <a:schemeClr val="bg1"/>
                </a:solidFill>
                <a:latin typeface="Arial Black"/>
                <a:cs typeface="Arial Black"/>
              </a:rPr>
              <a:t>Problem Statement</a:t>
            </a:r>
          </a:p>
        </p:txBody>
      </p:sp>
      <p:sp>
        <p:nvSpPr>
          <p:cNvPr id="4" name="Text Box 161"/>
          <p:cNvSpPr txBox="1">
            <a:spLocks noChangeArrowheads="1"/>
          </p:cNvSpPr>
          <p:nvPr/>
        </p:nvSpPr>
        <p:spPr bwMode="auto">
          <a:xfrm>
            <a:off x="1881445" y="13958095"/>
            <a:ext cx="11125200" cy="882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solidFill>
                  <a:srgbClr val="000000"/>
                </a:solidFill>
                <a:miter lim="800000"/>
                <a:headEnd/>
                <a:tailEnd/>
              </a14:hiddenLine>
            </a:ext>
          </a:extLst>
        </p:spPr>
        <p:txBody>
          <a:bodyPr lIns="228600" tIns="100584" rIns="228600" bIns="100584">
            <a:spAutoFit/>
          </a:bodyPr>
          <a:lstStyle>
            <a:lvl1pPr defTabSz="612775" eaLnBrk="0" hangingPunct="0">
              <a:defRPr sz="8600">
                <a:solidFill>
                  <a:schemeClr val="tx1"/>
                </a:solidFill>
                <a:latin typeface="Arial" charset="0"/>
                <a:ea typeface="ＭＳ Ｐゴシック" charset="0"/>
                <a:cs typeface="ＭＳ Ｐゴシック" charset="0"/>
              </a:defRPr>
            </a:lvl1pPr>
            <a:lvl2pPr marL="742950" indent="-285750" defTabSz="612775" eaLnBrk="0" hangingPunct="0">
              <a:defRPr sz="8600">
                <a:solidFill>
                  <a:schemeClr val="tx1"/>
                </a:solidFill>
                <a:latin typeface="Arial" charset="0"/>
                <a:ea typeface="ＭＳ Ｐゴシック" charset="0"/>
              </a:defRPr>
            </a:lvl2pPr>
            <a:lvl3pPr marL="1143000" indent="-228600" defTabSz="612775" eaLnBrk="0" hangingPunct="0">
              <a:defRPr sz="8600">
                <a:solidFill>
                  <a:schemeClr val="tx1"/>
                </a:solidFill>
                <a:latin typeface="Arial" charset="0"/>
                <a:ea typeface="ＭＳ Ｐゴシック" charset="0"/>
              </a:defRPr>
            </a:lvl3pPr>
            <a:lvl4pPr marL="1600200" indent="-228600" defTabSz="612775" eaLnBrk="0" hangingPunct="0">
              <a:defRPr sz="8600">
                <a:solidFill>
                  <a:schemeClr val="tx1"/>
                </a:solidFill>
                <a:latin typeface="Arial" charset="0"/>
                <a:ea typeface="ＭＳ Ｐゴシック" charset="0"/>
              </a:defRPr>
            </a:lvl4pPr>
            <a:lvl5pPr marL="2057400" indent="-228600" defTabSz="612775" eaLnBrk="0" hangingPunct="0">
              <a:defRPr sz="8600">
                <a:solidFill>
                  <a:schemeClr val="tx1"/>
                </a:solidFill>
                <a:latin typeface="Arial" charset="0"/>
                <a:ea typeface="ＭＳ Ｐゴシック" charset="0"/>
              </a:defRPr>
            </a:lvl5pPr>
            <a:lvl6pPr marL="2514600" indent="-228600" defTabSz="61277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61277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61277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61277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3200" dirty="0"/>
              <a:t>To implement the AWHONN algorithm and staging reference for the identification and treatment of diaper dermatitis in the Neonatal Special Care Unit and Pediatric Floor for patients who are between 35 weeks’ gestation to 12 months of age. </a:t>
            </a:r>
          </a:p>
          <a:p>
            <a:pPr eaLnBrk="1" hangingPunct="1"/>
            <a:r>
              <a:rPr lang="en-US" sz="3200" b="1" dirty="0"/>
              <a:t>Process Goals:</a:t>
            </a:r>
          </a:p>
          <a:p>
            <a:pPr marL="457200" indent="-457200" eaLnBrk="1" hangingPunct="1">
              <a:buFont typeface="Arial" panose="020B0604020202020204" pitchFamily="34" charset="0"/>
              <a:buChar char="•"/>
            </a:pPr>
            <a:r>
              <a:rPr lang="en-US" sz="3200" dirty="0"/>
              <a:t>100% of the patient’s bedsides in the Neonatal Special Care Unit and Pediatric floor will have the Diaper Dermatitis algorithm and staging references at  the bedside.</a:t>
            </a:r>
          </a:p>
          <a:p>
            <a:pPr marL="457200" indent="-457200" eaLnBrk="1" hangingPunct="1">
              <a:buFont typeface="Arial" panose="020B0604020202020204" pitchFamily="34" charset="0"/>
              <a:buChar char="•"/>
            </a:pPr>
            <a:r>
              <a:rPr lang="en-US" sz="3200" dirty="0"/>
              <a:t>100% of the nurses in the Neonatal Special Care Unit and on the Pediatric Floor will be utilizing the Diaper Dermatitis algorithm.</a:t>
            </a:r>
          </a:p>
          <a:p>
            <a:pPr eaLnBrk="1" hangingPunct="1"/>
            <a:r>
              <a:rPr lang="en-US" sz="3200" b="1" dirty="0"/>
              <a:t>Outcome Goals:</a:t>
            </a:r>
          </a:p>
          <a:p>
            <a:pPr marL="457200" indent="-457200" eaLnBrk="1" hangingPunct="1">
              <a:buFont typeface="Arial" panose="020B0604020202020204" pitchFamily="34" charset="0"/>
              <a:buChar char="•"/>
            </a:pPr>
            <a:r>
              <a:rPr lang="en-US" sz="3200" dirty="0"/>
              <a:t>100% decrease in the incidence of DD in the Neonatal Special Care Unit Nursery and on the Pediatric floor </a:t>
            </a:r>
            <a:endParaRPr lang="en-US" sz="3200" b="1" dirty="0"/>
          </a:p>
          <a:p>
            <a:pPr marL="342900" indent="-342900" eaLnBrk="1" hangingPunct="1">
              <a:buFont typeface="Arial" panose="020B0604020202020204" pitchFamily="34" charset="0"/>
              <a:buChar char="•"/>
            </a:pPr>
            <a:endParaRPr lang="en-US" sz="2400" b="1" dirty="0"/>
          </a:p>
          <a:p>
            <a:pPr marL="342900" indent="-342900" eaLnBrk="1" hangingPunct="1">
              <a:buFont typeface="Arial" panose="020B0604020202020204" pitchFamily="34" charset="0"/>
              <a:buChar char="•"/>
            </a:pPr>
            <a:endParaRPr lang="en-US" sz="2400" dirty="0">
              <a:latin typeface="Arial"/>
              <a:cs typeface="Arial"/>
            </a:endParaRPr>
          </a:p>
        </p:txBody>
      </p:sp>
      <p:sp>
        <p:nvSpPr>
          <p:cNvPr id="5" name="Text Box 163"/>
          <p:cNvSpPr txBox="1">
            <a:spLocks noChangeArrowheads="1"/>
          </p:cNvSpPr>
          <p:nvPr/>
        </p:nvSpPr>
        <p:spPr bwMode="auto">
          <a:xfrm>
            <a:off x="1881445" y="13010043"/>
            <a:ext cx="11658600" cy="830263"/>
          </a:xfrm>
          <a:prstGeom prst="rect">
            <a:avLst/>
          </a:prstGeom>
          <a:solidFill>
            <a:schemeClr val="tx1">
              <a:lumMod val="75000"/>
              <a:lumOff val="25000"/>
            </a:schemeClr>
          </a:solidFill>
          <a:ln w="9525">
            <a:noFill/>
            <a:miter lim="800000"/>
            <a:headEnd/>
            <a:tailEnd/>
          </a:ln>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b="1" dirty="0">
                <a:solidFill>
                  <a:schemeClr val="bg1"/>
                </a:solidFill>
                <a:latin typeface="Arial Black"/>
                <a:cs typeface="Arial Black"/>
              </a:rPr>
              <a:t>Purpose of Project/Goals</a:t>
            </a:r>
          </a:p>
        </p:txBody>
      </p:sp>
      <p:sp>
        <p:nvSpPr>
          <p:cNvPr id="7" name="Text Box 165"/>
          <p:cNvSpPr txBox="1">
            <a:spLocks noChangeArrowheads="1"/>
          </p:cNvSpPr>
          <p:nvPr/>
        </p:nvSpPr>
        <p:spPr bwMode="auto">
          <a:xfrm>
            <a:off x="14463176" y="6996590"/>
            <a:ext cx="15697200" cy="830263"/>
          </a:xfrm>
          <a:prstGeom prst="rect">
            <a:avLst/>
          </a:prstGeom>
          <a:solidFill>
            <a:schemeClr val="tx1">
              <a:lumMod val="75000"/>
              <a:lumOff val="25000"/>
            </a:schemeClr>
          </a:solidFill>
          <a:ln w="9525">
            <a:noFill/>
            <a:miter lim="800000"/>
            <a:headEnd/>
            <a:tailEnd/>
          </a:ln>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b="1" dirty="0">
                <a:solidFill>
                  <a:schemeClr val="bg1"/>
                </a:solidFill>
                <a:latin typeface="Arial Black"/>
                <a:cs typeface="Arial Black"/>
              </a:rPr>
              <a:t>Results</a:t>
            </a:r>
          </a:p>
        </p:txBody>
      </p:sp>
      <p:sp>
        <p:nvSpPr>
          <p:cNvPr id="8" name="Text Box 156"/>
          <p:cNvSpPr txBox="1">
            <a:spLocks noChangeArrowheads="1"/>
          </p:cNvSpPr>
          <p:nvPr/>
        </p:nvSpPr>
        <p:spPr bwMode="auto">
          <a:xfrm>
            <a:off x="31048582" y="7860191"/>
            <a:ext cx="12039600" cy="611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solidFill>
                  <a:srgbClr val="000000"/>
                </a:solidFill>
                <a:miter lim="800000"/>
                <a:headEnd/>
                <a:tailEnd/>
              </a14:hiddenLine>
            </a:ext>
          </a:extLst>
        </p:spPr>
        <p:txBody>
          <a:bodyPr lIns="228600" tIns="100584" rIns="228600" bIns="100584">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marL="457200" indent="-457200" eaLnBrk="1" hangingPunct="1">
              <a:buFont typeface="Arial" panose="020B0604020202020204" pitchFamily="34" charset="0"/>
              <a:buChar char="•"/>
            </a:pPr>
            <a:r>
              <a:rPr lang="en-US" sz="3200" dirty="0">
                <a:latin typeface="Arial"/>
                <a:cs typeface="Arial"/>
              </a:rPr>
              <a:t>DD incidence remained below 50% for 9 out of the 12 weeks</a:t>
            </a:r>
          </a:p>
          <a:p>
            <a:pPr marL="457200" indent="-457200" eaLnBrk="1" hangingPunct="1">
              <a:buFont typeface="Arial" panose="020B0604020202020204" pitchFamily="34" charset="0"/>
              <a:buChar char="•"/>
            </a:pPr>
            <a:r>
              <a:rPr lang="en-US" sz="3200" dirty="0">
                <a:latin typeface="Arial"/>
                <a:cs typeface="Arial"/>
              </a:rPr>
              <a:t>Increase in the application of petroleum jelly as a barrier cream</a:t>
            </a:r>
          </a:p>
          <a:p>
            <a:pPr marL="1200150" lvl="1" indent="-457200" eaLnBrk="1" hangingPunct="1">
              <a:buFont typeface="Arial" panose="020B0604020202020204" pitchFamily="34" charset="0"/>
              <a:buChar char="•"/>
            </a:pPr>
            <a:r>
              <a:rPr lang="en-US" sz="3200" dirty="0">
                <a:latin typeface="Arial"/>
                <a:cs typeface="Arial"/>
              </a:rPr>
              <a:t>68% had petroleum jelly applied appropriately </a:t>
            </a:r>
            <a:endParaRPr lang="en-US" sz="3200" b="1" dirty="0">
              <a:latin typeface="Arial"/>
              <a:cs typeface="Arial"/>
            </a:endParaRPr>
          </a:p>
          <a:p>
            <a:pPr eaLnBrk="1" hangingPunct="1"/>
            <a:r>
              <a:rPr lang="en-US" sz="3200" b="1" dirty="0">
                <a:latin typeface="Arial"/>
                <a:cs typeface="Arial"/>
              </a:rPr>
              <a:t>Limitations</a:t>
            </a:r>
          </a:p>
          <a:p>
            <a:pPr marL="457200" indent="-457200" eaLnBrk="1" hangingPunct="1">
              <a:buFont typeface="Arial" panose="020B0604020202020204" pitchFamily="34" charset="0"/>
              <a:buChar char="•"/>
            </a:pPr>
            <a:r>
              <a:rPr lang="en-US" sz="3200" dirty="0">
                <a:latin typeface="Arial"/>
                <a:cs typeface="Arial"/>
              </a:rPr>
              <a:t>Staffing issues: low staffing, staff did not always have time to complete bedside data collection sheet</a:t>
            </a:r>
          </a:p>
          <a:p>
            <a:pPr marL="457200" indent="-457200" eaLnBrk="1" hangingPunct="1">
              <a:buFont typeface="Arial" panose="020B0604020202020204" pitchFamily="34" charset="0"/>
              <a:buChar char="•"/>
            </a:pPr>
            <a:r>
              <a:rPr lang="en-US" sz="3200" dirty="0">
                <a:latin typeface="Arial"/>
                <a:cs typeface="Arial"/>
              </a:rPr>
              <a:t>Low Census: small sample size</a:t>
            </a:r>
          </a:p>
          <a:p>
            <a:pPr marL="457200" indent="-457200" eaLnBrk="1" hangingPunct="1">
              <a:buFont typeface="Arial" panose="020B0604020202020204" pitchFamily="34" charset="0"/>
              <a:buChar char="•"/>
            </a:pPr>
            <a:r>
              <a:rPr lang="en-US" sz="3200" dirty="0">
                <a:latin typeface="Arial"/>
                <a:cs typeface="Arial"/>
              </a:rPr>
              <a:t>Length of stay: patients admitted &lt; 48 hours, completion of the data collection sheet not a priority </a:t>
            </a:r>
          </a:p>
          <a:p>
            <a:pPr marL="457200" indent="-457200" eaLnBrk="1" hangingPunct="1">
              <a:buFont typeface="Arial" panose="020B0604020202020204" pitchFamily="34" charset="0"/>
              <a:buChar char="•"/>
            </a:pPr>
            <a:r>
              <a:rPr lang="en-US" sz="3200" dirty="0">
                <a:latin typeface="Arial"/>
                <a:cs typeface="Arial"/>
              </a:rPr>
              <a:t>Paper documentation, lack of EHR documentation</a:t>
            </a:r>
          </a:p>
          <a:p>
            <a:pPr marL="457200" indent="-457200" eaLnBrk="1" hangingPunct="1">
              <a:buFont typeface="Arial" panose="020B0604020202020204" pitchFamily="34" charset="0"/>
              <a:buChar char="•"/>
            </a:pPr>
            <a:r>
              <a:rPr lang="en-US" sz="3200" dirty="0">
                <a:latin typeface="Arial"/>
                <a:cs typeface="Arial"/>
              </a:rPr>
              <a:t>Lack of order for Pediatric floor</a:t>
            </a:r>
          </a:p>
        </p:txBody>
      </p:sp>
      <p:sp>
        <p:nvSpPr>
          <p:cNvPr id="9" name="Text Box 166"/>
          <p:cNvSpPr txBox="1">
            <a:spLocks noChangeArrowheads="1"/>
          </p:cNvSpPr>
          <p:nvPr/>
        </p:nvSpPr>
        <p:spPr bwMode="auto">
          <a:xfrm>
            <a:off x="31066045" y="7026753"/>
            <a:ext cx="12039600" cy="833438"/>
          </a:xfrm>
          <a:prstGeom prst="rect">
            <a:avLst/>
          </a:prstGeom>
          <a:solidFill>
            <a:schemeClr val="tx1">
              <a:lumMod val="75000"/>
              <a:lumOff val="25000"/>
            </a:schemeClr>
          </a:solidFill>
          <a:ln w="9525">
            <a:noFill/>
            <a:miter lim="800000"/>
            <a:headEnd/>
            <a:tailEnd/>
          </a:ln>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b="1" dirty="0">
                <a:solidFill>
                  <a:schemeClr val="bg1"/>
                </a:solidFill>
                <a:latin typeface="Arial Black"/>
                <a:cs typeface="Arial Black"/>
              </a:rPr>
              <a:t>Discussion</a:t>
            </a:r>
          </a:p>
        </p:txBody>
      </p:sp>
      <p:sp>
        <p:nvSpPr>
          <p:cNvPr id="10" name="Text Box 152"/>
          <p:cNvSpPr txBox="1">
            <a:spLocks noChangeArrowheads="1"/>
          </p:cNvSpPr>
          <p:nvPr/>
        </p:nvSpPr>
        <p:spPr bwMode="auto">
          <a:xfrm>
            <a:off x="31066045" y="16123207"/>
            <a:ext cx="12039600" cy="802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solidFill>
                  <a:srgbClr val="000000"/>
                </a:solidFill>
                <a:miter lim="800000"/>
                <a:headEnd/>
                <a:tailEnd/>
              </a14:hiddenLine>
            </a:ext>
          </a:extLst>
        </p:spPr>
        <p:txBody>
          <a:bodyPr lIns="228600" tIns="100584" rIns="228600" bIns="100584">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marL="457200" indent="-457200" eaLnBrk="1" hangingPunct="1">
              <a:buFont typeface="Arial" panose="020B0604020202020204" pitchFamily="34" charset="0"/>
              <a:buChar char="•"/>
            </a:pPr>
            <a:r>
              <a:rPr lang="en-US" sz="3200" dirty="0">
                <a:latin typeface="Arial"/>
                <a:cs typeface="Arial"/>
              </a:rPr>
              <a:t>Increase in the identification of diaper dermatitis</a:t>
            </a:r>
            <a:r>
              <a:rPr lang="en-US" sz="3200" dirty="0">
                <a:solidFill>
                  <a:srgbClr val="C00000"/>
                </a:solidFill>
                <a:latin typeface="Arial"/>
                <a:cs typeface="Arial"/>
              </a:rPr>
              <a:t> </a:t>
            </a:r>
            <a:r>
              <a:rPr lang="en-US" sz="3200" dirty="0">
                <a:latin typeface="Arial"/>
                <a:cs typeface="Arial"/>
              </a:rPr>
              <a:t>at earlier stages</a:t>
            </a:r>
          </a:p>
          <a:p>
            <a:pPr marL="457200" indent="-457200" eaLnBrk="1" hangingPunct="1">
              <a:buFont typeface="Arial" panose="020B0604020202020204" pitchFamily="34" charset="0"/>
              <a:buChar char="•"/>
            </a:pPr>
            <a:r>
              <a:rPr lang="en-US" sz="3200" dirty="0">
                <a:latin typeface="Arial"/>
                <a:cs typeface="Arial"/>
              </a:rPr>
              <a:t>Incidence of diaper dermatitis decreased to an average of 28%</a:t>
            </a:r>
          </a:p>
          <a:p>
            <a:pPr marL="457200" indent="-457200" eaLnBrk="1" hangingPunct="1">
              <a:buFont typeface="Arial" panose="020B0604020202020204" pitchFamily="34" charset="0"/>
              <a:buChar char="•"/>
            </a:pPr>
            <a:r>
              <a:rPr lang="en-US" sz="3200" b="1" dirty="0">
                <a:latin typeface="Arial"/>
                <a:cs typeface="Arial"/>
              </a:rPr>
              <a:t>Sustainability</a:t>
            </a:r>
            <a:endParaRPr lang="en-US" sz="3200" dirty="0">
              <a:latin typeface="Arial"/>
              <a:cs typeface="Arial"/>
            </a:endParaRPr>
          </a:p>
          <a:p>
            <a:pPr marL="1200150" lvl="1" indent="-457200" eaLnBrk="1" hangingPunct="1">
              <a:buFont typeface="Arial" panose="020B0604020202020204" pitchFamily="34" charset="0"/>
              <a:buChar char="•"/>
            </a:pPr>
            <a:r>
              <a:rPr lang="en-US" sz="3200" dirty="0">
                <a:latin typeface="Arial"/>
                <a:cs typeface="Arial"/>
              </a:rPr>
              <a:t>Providing DD education to all new hires on the units</a:t>
            </a:r>
          </a:p>
          <a:p>
            <a:pPr marL="1200150" lvl="1" indent="-457200" eaLnBrk="1" hangingPunct="1">
              <a:buFont typeface="Arial" panose="020B0604020202020204" pitchFamily="34" charset="0"/>
              <a:buChar char="•"/>
            </a:pPr>
            <a:r>
              <a:rPr lang="en-US" sz="3200" dirty="0">
                <a:latin typeface="Arial"/>
                <a:cs typeface="Arial"/>
              </a:rPr>
              <a:t>Integrating EHR documentation to facilitate improved documentation of DD</a:t>
            </a:r>
          </a:p>
          <a:p>
            <a:pPr marL="457200" indent="-457200" eaLnBrk="1" hangingPunct="1">
              <a:buFont typeface="Arial" panose="020B0604020202020204" pitchFamily="34" charset="0"/>
              <a:buChar char="•"/>
            </a:pPr>
            <a:r>
              <a:rPr lang="en-US" sz="3200" dirty="0">
                <a:latin typeface="Arial"/>
                <a:cs typeface="Arial"/>
              </a:rPr>
              <a:t>Implications for practice: use of a barrier cream can decrease the incidence of DD</a:t>
            </a:r>
          </a:p>
          <a:p>
            <a:pPr eaLnBrk="1" hangingPunct="1"/>
            <a:r>
              <a:rPr lang="en-US" sz="3200" b="1" dirty="0">
                <a:latin typeface="Arial"/>
                <a:cs typeface="Arial"/>
              </a:rPr>
              <a:t>Next steps</a:t>
            </a:r>
          </a:p>
          <a:p>
            <a:pPr marL="457200" indent="-457200" eaLnBrk="1" hangingPunct="1">
              <a:buFont typeface="Arial" panose="020B0604020202020204" pitchFamily="34" charset="0"/>
              <a:buChar char="•"/>
            </a:pPr>
            <a:r>
              <a:rPr lang="en-US" sz="3200" dirty="0">
                <a:latin typeface="Arial"/>
                <a:cs typeface="Arial"/>
              </a:rPr>
              <a:t>Continue to collect data and determine the effectiveness of the application of a barrier cream </a:t>
            </a:r>
          </a:p>
          <a:p>
            <a:pPr marL="457200" indent="-457200" eaLnBrk="1" hangingPunct="1">
              <a:buFont typeface="Arial" panose="020B0604020202020204" pitchFamily="34" charset="0"/>
              <a:buChar char="•"/>
            </a:pPr>
            <a:r>
              <a:rPr lang="en-US" sz="3200" dirty="0">
                <a:latin typeface="Arial"/>
                <a:cs typeface="Arial"/>
              </a:rPr>
              <a:t>EHR Documentation</a:t>
            </a:r>
          </a:p>
          <a:p>
            <a:pPr marL="457200" indent="-457200" eaLnBrk="1" hangingPunct="1">
              <a:buFont typeface="Arial" panose="020B0604020202020204" pitchFamily="34" charset="0"/>
              <a:buChar char="•"/>
            </a:pPr>
            <a:endParaRPr lang="en-US" sz="3000" dirty="0">
              <a:latin typeface="Arial"/>
              <a:cs typeface="Arial"/>
            </a:endParaRPr>
          </a:p>
          <a:p>
            <a:pPr marL="457200" indent="-457200" eaLnBrk="1" hangingPunct="1">
              <a:buFont typeface="Arial" panose="020B0604020202020204" pitchFamily="34" charset="0"/>
              <a:buChar char="•"/>
            </a:pPr>
            <a:endParaRPr lang="en-US" sz="3000" dirty="0">
              <a:latin typeface="Arial"/>
              <a:cs typeface="Arial"/>
            </a:endParaRPr>
          </a:p>
        </p:txBody>
      </p:sp>
      <p:sp>
        <p:nvSpPr>
          <p:cNvPr id="11" name="Text Box 167"/>
          <p:cNvSpPr txBox="1">
            <a:spLocks noChangeArrowheads="1"/>
          </p:cNvSpPr>
          <p:nvPr/>
        </p:nvSpPr>
        <p:spPr bwMode="auto">
          <a:xfrm>
            <a:off x="31048582" y="15214046"/>
            <a:ext cx="12039600" cy="833437"/>
          </a:xfrm>
          <a:prstGeom prst="rect">
            <a:avLst/>
          </a:prstGeom>
          <a:solidFill>
            <a:schemeClr val="tx1">
              <a:lumMod val="75000"/>
              <a:lumOff val="25000"/>
            </a:schemeClr>
          </a:solidFill>
          <a:ln w="9525">
            <a:noFill/>
            <a:miter lim="800000"/>
            <a:headEnd/>
            <a:tailEnd/>
          </a:ln>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b="1" dirty="0">
                <a:solidFill>
                  <a:schemeClr val="bg1"/>
                </a:solidFill>
                <a:latin typeface="Arial Black"/>
                <a:cs typeface="Arial Black"/>
              </a:rPr>
              <a:t>Conclusions</a:t>
            </a:r>
          </a:p>
        </p:txBody>
      </p:sp>
      <p:sp>
        <p:nvSpPr>
          <p:cNvPr id="15" name="Text Box 152"/>
          <p:cNvSpPr txBox="1">
            <a:spLocks noChangeArrowheads="1"/>
          </p:cNvSpPr>
          <p:nvPr/>
        </p:nvSpPr>
        <p:spPr bwMode="auto">
          <a:xfrm>
            <a:off x="31066045" y="25108416"/>
            <a:ext cx="12039600" cy="69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solidFill>
                  <a:srgbClr val="000000"/>
                </a:solidFill>
                <a:miter lim="800000"/>
                <a:headEnd/>
                <a:tailEnd/>
              </a14:hiddenLine>
            </a:ext>
          </a:extLst>
        </p:spPr>
        <p:txBody>
          <a:bodyPr lIns="228600" tIns="100584" rIns="228600" bIns="100584">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3200" dirty="0" err="1">
                <a:latin typeface="Arial"/>
                <a:cs typeface="Arial"/>
              </a:rPr>
              <a:t>Myreda</a:t>
            </a:r>
            <a:r>
              <a:rPr lang="en-US" sz="3200" dirty="0">
                <a:latin typeface="Arial"/>
                <a:cs typeface="Arial"/>
              </a:rPr>
              <a:t> Erickson-O’Brien </a:t>
            </a:r>
            <a:r>
              <a:rPr lang="en-US" sz="3200" dirty="0"/>
              <a:t>DNP, CRNP, NNP-BC</a:t>
            </a:r>
            <a:endParaRPr lang="en-US" sz="3200" dirty="0">
              <a:latin typeface="Arial"/>
              <a:cs typeface="Arial"/>
            </a:endParaRPr>
          </a:p>
        </p:txBody>
      </p:sp>
      <p:sp>
        <p:nvSpPr>
          <p:cNvPr id="16" name="Text Box 167"/>
          <p:cNvSpPr txBox="1">
            <a:spLocks noChangeArrowheads="1"/>
          </p:cNvSpPr>
          <p:nvPr/>
        </p:nvSpPr>
        <p:spPr bwMode="auto">
          <a:xfrm>
            <a:off x="31019961" y="24011585"/>
            <a:ext cx="12039600" cy="833438"/>
          </a:xfrm>
          <a:prstGeom prst="rect">
            <a:avLst/>
          </a:prstGeom>
          <a:solidFill>
            <a:schemeClr val="tx1">
              <a:lumMod val="75000"/>
              <a:lumOff val="25000"/>
            </a:schemeClr>
          </a:solidFill>
          <a:ln w="9525">
            <a:noFill/>
            <a:miter lim="800000"/>
            <a:headEnd/>
            <a:tailEnd/>
          </a:ln>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b="1" dirty="0">
                <a:solidFill>
                  <a:schemeClr val="bg1"/>
                </a:solidFill>
                <a:latin typeface="Arial Black"/>
                <a:cs typeface="Arial Black"/>
              </a:rPr>
              <a:t>Acknowledgement</a:t>
            </a:r>
          </a:p>
        </p:txBody>
      </p:sp>
      <p:sp>
        <p:nvSpPr>
          <p:cNvPr id="17" name="Text Box 156"/>
          <p:cNvSpPr txBox="1">
            <a:spLocks noChangeArrowheads="1"/>
          </p:cNvSpPr>
          <p:nvPr/>
        </p:nvSpPr>
        <p:spPr bwMode="auto">
          <a:xfrm>
            <a:off x="14786987" y="8626870"/>
            <a:ext cx="117348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solidFill>
                  <a:srgbClr val="000000"/>
                </a:solidFill>
                <a:miter lim="800000"/>
                <a:headEnd/>
                <a:tailEnd/>
              </a14:hiddenLine>
            </a:ext>
          </a:extLst>
        </p:spPr>
        <p:txBody>
          <a:bodyPr lIns="228600" tIns="100584" rIns="228600" bIns="100584">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endParaRPr lang="en-US" sz="3000" dirty="0">
              <a:latin typeface="Arial"/>
              <a:cs typeface="Arial"/>
            </a:endParaRPr>
          </a:p>
          <a:p>
            <a:pPr eaLnBrk="1" hangingPunct="1"/>
            <a:endParaRPr lang="en-US" sz="3000" dirty="0">
              <a:latin typeface="Arial"/>
              <a:cs typeface="Arial"/>
            </a:endParaRPr>
          </a:p>
        </p:txBody>
      </p:sp>
      <p:sp>
        <p:nvSpPr>
          <p:cNvPr id="19" name="Text Box 156"/>
          <p:cNvSpPr txBox="1">
            <a:spLocks noChangeArrowheads="1"/>
          </p:cNvSpPr>
          <p:nvPr/>
        </p:nvSpPr>
        <p:spPr bwMode="auto">
          <a:xfrm>
            <a:off x="9937930" y="1166835"/>
            <a:ext cx="33167715" cy="503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solidFill>
                  <a:srgbClr val="000000"/>
                </a:solidFill>
                <a:miter lim="800000"/>
                <a:headEnd/>
                <a:tailEnd/>
              </a14:hiddenLine>
            </a:ext>
          </a:extLst>
        </p:spPr>
        <p:txBody>
          <a:bodyPr wrap="square" lIns="228600" tIns="100584" rIns="228600" bIns="100584">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US" sz="8800" dirty="0">
                <a:solidFill>
                  <a:srgbClr val="BF0E2F"/>
                </a:solidFill>
                <a:latin typeface="Arial Black"/>
                <a:cs typeface="Arial Black"/>
              </a:rPr>
              <a:t>Decreasing Diaper Dermatitis at a Mid-Atlantic Hospital</a:t>
            </a:r>
          </a:p>
          <a:p>
            <a:pPr algn="r" eaLnBrk="1" hangingPunct="1"/>
            <a:r>
              <a:rPr lang="en-US" sz="5400" b="0" i="0" dirty="0">
                <a:latin typeface="Arial"/>
                <a:cs typeface="Arial"/>
              </a:rPr>
              <a:t>Alexandra </a:t>
            </a:r>
            <a:r>
              <a:rPr lang="en-US" sz="5400" b="0" i="0" dirty="0" err="1">
                <a:latin typeface="Arial"/>
                <a:cs typeface="Arial"/>
              </a:rPr>
              <a:t>Guzik</a:t>
            </a:r>
            <a:r>
              <a:rPr lang="en-US" sz="5400" dirty="0">
                <a:latin typeface="Arial"/>
                <a:cs typeface="Arial"/>
              </a:rPr>
              <a:t> </a:t>
            </a:r>
            <a:r>
              <a:rPr lang="en-US" sz="5400" b="0" i="0" dirty="0">
                <a:latin typeface="Arial"/>
                <a:cs typeface="Arial"/>
              </a:rPr>
              <a:t>BSN, RN-NIC, Jennifer Fitzgerald DNP, NNP-BC, Barbara Wise </a:t>
            </a:r>
            <a:r>
              <a:rPr lang="en-US" sz="5400" dirty="0"/>
              <a:t>PhD, RN, CPNP-AC/PC </a:t>
            </a:r>
            <a:endParaRPr lang="en-US" sz="5400" b="0" i="0" dirty="0">
              <a:latin typeface="Arial"/>
              <a:cs typeface="Arial"/>
            </a:endParaRPr>
          </a:p>
          <a:p>
            <a:pPr algn="r" eaLnBrk="1" hangingPunct="1"/>
            <a:r>
              <a:rPr lang="en-US" sz="5400" b="0" i="0" dirty="0">
                <a:latin typeface="Arial"/>
                <a:cs typeface="Arial"/>
              </a:rPr>
              <a:t>University of Maryland School of Nursing</a:t>
            </a:r>
          </a:p>
          <a:p>
            <a:pPr algn="r" eaLnBrk="1" hangingPunct="1"/>
            <a:endParaRPr lang="en-US" sz="3000" b="0" i="0" dirty="0">
              <a:latin typeface="Arial"/>
              <a:cs typeface="Arial"/>
            </a:endParaRPr>
          </a:p>
        </p:txBody>
      </p:sp>
      <p:sp>
        <p:nvSpPr>
          <p:cNvPr id="20" name="Text Box 163">
            <a:extLst>
              <a:ext uri="{FF2B5EF4-FFF2-40B4-BE49-F238E27FC236}">
                <a16:creationId xmlns:a16="http://schemas.microsoft.com/office/drawing/2014/main" id="{0A9412CF-F2BC-204F-9EE0-EAE7C1BC8D7B}"/>
              </a:ext>
            </a:extLst>
          </p:cNvPr>
          <p:cNvSpPr txBox="1">
            <a:spLocks noChangeArrowheads="1"/>
          </p:cNvSpPr>
          <p:nvPr/>
        </p:nvSpPr>
        <p:spPr bwMode="auto">
          <a:xfrm>
            <a:off x="1836892" y="22578814"/>
            <a:ext cx="11658600" cy="830263"/>
          </a:xfrm>
          <a:prstGeom prst="rect">
            <a:avLst/>
          </a:prstGeom>
          <a:solidFill>
            <a:schemeClr val="tx1">
              <a:lumMod val="75000"/>
              <a:lumOff val="25000"/>
            </a:schemeClr>
          </a:solidFill>
          <a:ln w="9525">
            <a:noFill/>
            <a:miter lim="800000"/>
            <a:headEnd/>
            <a:tailEnd/>
          </a:ln>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b="1" dirty="0">
                <a:solidFill>
                  <a:schemeClr val="bg1"/>
                </a:solidFill>
                <a:latin typeface="Arial Black"/>
                <a:cs typeface="Arial Black"/>
              </a:rPr>
              <a:t>Methods</a:t>
            </a:r>
          </a:p>
        </p:txBody>
      </p:sp>
      <p:sp>
        <p:nvSpPr>
          <p:cNvPr id="21" name="Text Box 161">
            <a:extLst>
              <a:ext uri="{FF2B5EF4-FFF2-40B4-BE49-F238E27FC236}">
                <a16:creationId xmlns:a16="http://schemas.microsoft.com/office/drawing/2014/main" id="{5DC253BB-F19E-A247-B365-CD9BDD47575E}"/>
              </a:ext>
            </a:extLst>
          </p:cNvPr>
          <p:cNvSpPr txBox="1">
            <a:spLocks noChangeArrowheads="1"/>
          </p:cNvSpPr>
          <p:nvPr/>
        </p:nvSpPr>
        <p:spPr bwMode="auto">
          <a:xfrm>
            <a:off x="1877379" y="23409077"/>
            <a:ext cx="11125200" cy="598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solidFill>
                  <a:srgbClr val="000000"/>
                </a:solidFill>
                <a:miter lim="800000"/>
                <a:headEnd/>
                <a:tailEnd/>
              </a14:hiddenLine>
            </a:ext>
          </a:extLst>
        </p:spPr>
        <p:txBody>
          <a:bodyPr lIns="228600" tIns="100584" rIns="228600" bIns="100584">
            <a:spAutoFit/>
          </a:bodyPr>
          <a:lstStyle>
            <a:lvl1pPr defTabSz="612775" eaLnBrk="0" hangingPunct="0">
              <a:defRPr sz="8600">
                <a:solidFill>
                  <a:schemeClr val="tx1"/>
                </a:solidFill>
                <a:latin typeface="Arial" charset="0"/>
                <a:ea typeface="ＭＳ Ｐゴシック" charset="0"/>
                <a:cs typeface="ＭＳ Ｐゴシック" charset="0"/>
              </a:defRPr>
            </a:lvl1pPr>
            <a:lvl2pPr marL="742950" indent="-285750" defTabSz="612775" eaLnBrk="0" hangingPunct="0">
              <a:defRPr sz="8600">
                <a:solidFill>
                  <a:schemeClr val="tx1"/>
                </a:solidFill>
                <a:latin typeface="Arial" charset="0"/>
                <a:ea typeface="ＭＳ Ｐゴシック" charset="0"/>
              </a:defRPr>
            </a:lvl2pPr>
            <a:lvl3pPr marL="1143000" indent="-228600" defTabSz="612775" eaLnBrk="0" hangingPunct="0">
              <a:defRPr sz="8600">
                <a:solidFill>
                  <a:schemeClr val="tx1"/>
                </a:solidFill>
                <a:latin typeface="Arial" charset="0"/>
                <a:ea typeface="ＭＳ Ｐゴシック" charset="0"/>
              </a:defRPr>
            </a:lvl3pPr>
            <a:lvl4pPr marL="1600200" indent="-228600" defTabSz="612775" eaLnBrk="0" hangingPunct="0">
              <a:defRPr sz="8600">
                <a:solidFill>
                  <a:schemeClr val="tx1"/>
                </a:solidFill>
                <a:latin typeface="Arial" charset="0"/>
                <a:ea typeface="ＭＳ Ｐゴシック" charset="0"/>
              </a:defRPr>
            </a:lvl4pPr>
            <a:lvl5pPr marL="2057400" indent="-228600" defTabSz="612775" eaLnBrk="0" hangingPunct="0">
              <a:defRPr sz="8600">
                <a:solidFill>
                  <a:schemeClr val="tx1"/>
                </a:solidFill>
                <a:latin typeface="Arial" charset="0"/>
                <a:ea typeface="ＭＳ Ｐゴシック" charset="0"/>
              </a:defRPr>
            </a:lvl5pPr>
            <a:lvl6pPr marL="2514600" indent="-228600" defTabSz="61277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61277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61277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61277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3200" b="1" dirty="0">
                <a:latin typeface="Arial"/>
                <a:cs typeface="Arial"/>
              </a:rPr>
              <a:t>Setting</a:t>
            </a:r>
            <a:r>
              <a:rPr lang="en-US" sz="3200" dirty="0">
                <a:latin typeface="Arial"/>
                <a:cs typeface="Arial"/>
              </a:rPr>
              <a:t>: Mid-Atlantic Community hospital</a:t>
            </a:r>
          </a:p>
          <a:p>
            <a:pPr eaLnBrk="1" hangingPunct="1"/>
            <a:r>
              <a:rPr lang="en-US" sz="3200" b="1" dirty="0">
                <a:latin typeface="Arial"/>
                <a:cs typeface="Arial"/>
              </a:rPr>
              <a:t>Population</a:t>
            </a:r>
            <a:r>
              <a:rPr lang="en-US" sz="3200" dirty="0">
                <a:latin typeface="Arial"/>
                <a:cs typeface="Arial"/>
              </a:rPr>
              <a:t>: Infants admitted to the Pediatric and Special Care Nursery between 35 weeks gestation up to 12 months of age</a:t>
            </a:r>
          </a:p>
          <a:p>
            <a:pPr marL="342900" indent="-342900" eaLnBrk="1" hangingPunct="1">
              <a:buFont typeface="Arial" panose="020B0604020202020204" pitchFamily="34" charset="0"/>
              <a:buChar char="•"/>
            </a:pPr>
            <a:r>
              <a:rPr lang="en-US" sz="3200" dirty="0"/>
              <a:t>Project implementation occurred with multi-disciplinary team</a:t>
            </a:r>
          </a:p>
          <a:p>
            <a:pPr eaLnBrk="1" hangingPunct="1"/>
            <a:r>
              <a:rPr lang="en-US" sz="3200" b="1" dirty="0"/>
              <a:t>Tactics and Measures:</a:t>
            </a:r>
          </a:p>
          <a:p>
            <a:pPr marL="342900" indent="-342900" eaLnBrk="1" hangingPunct="1">
              <a:buFont typeface="Arial" panose="020B0604020202020204" pitchFamily="34" charset="0"/>
              <a:buChar char="•"/>
            </a:pPr>
            <a:r>
              <a:rPr lang="en-US" sz="3200" dirty="0"/>
              <a:t>Education was provided through unit based in-services and skills day, with a post test </a:t>
            </a:r>
          </a:p>
          <a:p>
            <a:pPr marL="342900" indent="-342900" eaLnBrk="1" hangingPunct="1">
              <a:buFont typeface="Arial" panose="020B0604020202020204" pitchFamily="34" charset="0"/>
              <a:buChar char="•"/>
            </a:pPr>
            <a:r>
              <a:rPr lang="en-US" sz="3200" dirty="0"/>
              <a:t>Met with stakeholders to discuss barriers with implementation on Pediatric Floor</a:t>
            </a:r>
          </a:p>
          <a:p>
            <a:pPr eaLnBrk="1" hangingPunct="1"/>
            <a:endParaRPr lang="en-US" sz="2400" dirty="0">
              <a:latin typeface="Arial"/>
              <a:cs typeface="Arial"/>
            </a:endParaRPr>
          </a:p>
        </p:txBody>
      </p:sp>
      <p:pic>
        <p:nvPicPr>
          <p:cNvPr id="24" name="Picture 23">
            <a:extLst>
              <a:ext uri="{FF2B5EF4-FFF2-40B4-BE49-F238E27FC236}">
                <a16:creationId xmlns:a16="http://schemas.microsoft.com/office/drawing/2014/main" id="{B2EBDBFD-1764-BF42-B4A2-FCF47C487B43}"/>
              </a:ext>
            </a:extLst>
          </p:cNvPr>
          <p:cNvPicPr>
            <a:picLocks noChangeAspect="1"/>
          </p:cNvPicPr>
          <p:nvPr/>
        </p:nvPicPr>
        <p:blipFill>
          <a:blip r:embed="rId4"/>
          <a:stretch>
            <a:fillRect/>
          </a:stretch>
        </p:blipFill>
        <p:spPr>
          <a:xfrm>
            <a:off x="8582663" y="28592267"/>
            <a:ext cx="4310642" cy="4288507"/>
          </a:xfrm>
          <a:prstGeom prst="rect">
            <a:avLst/>
          </a:prstGeom>
        </p:spPr>
      </p:pic>
      <p:sp>
        <p:nvSpPr>
          <p:cNvPr id="25" name="Text Box 156">
            <a:extLst>
              <a:ext uri="{FF2B5EF4-FFF2-40B4-BE49-F238E27FC236}">
                <a16:creationId xmlns:a16="http://schemas.microsoft.com/office/drawing/2014/main" id="{544C50D4-37D4-4D49-A823-97FA6526D64F}"/>
              </a:ext>
            </a:extLst>
          </p:cNvPr>
          <p:cNvSpPr txBox="1">
            <a:spLocks noChangeArrowheads="1"/>
          </p:cNvSpPr>
          <p:nvPr/>
        </p:nvSpPr>
        <p:spPr bwMode="auto">
          <a:xfrm>
            <a:off x="3109203" y="30021685"/>
            <a:ext cx="4008588" cy="1495794"/>
          </a:xfrm>
          <a:prstGeom prst="rect">
            <a:avLst/>
          </a:prstGeom>
          <a:solidFill>
            <a:srgbClr val="F8C03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solidFill>
                  <a:srgbClr val="000000"/>
                </a:solidFill>
                <a:miter lim="800000"/>
                <a:headEnd/>
                <a:tailEnd/>
              </a14:hiddenLine>
            </a:ext>
          </a:extLst>
        </p:spPr>
        <p:txBody>
          <a:bodyPr wrap="square" lIns="228600" tIns="100584" rIns="228600" bIns="100584">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2800" b="1">
                <a:latin typeface="Arial"/>
                <a:cs typeface="Arial"/>
              </a:rPr>
              <a:t>AWHONN Algorithm </a:t>
            </a:r>
            <a:r>
              <a:rPr lang="en-US" sz="2800" b="1" dirty="0">
                <a:latin typeface="Arial"/>
                <a:cs typeface="Arial"/>
              </a:rPr>
              <a:t>and Staging Reference</a:t>
            </a:r>
          </a:p>
        </p:txBody>
      </p:sp>
      <p:graphicFrame>
        <p:nvGraphicFramePr>
          <p:cNvPr id="23" name="Chart 22">
            <a:extLst>
              <a:ext uri="{FF2B5EF4-FFF2-40B4-BE49-F238E27FC236}">
                <a16:creationId xmlns:a16="http://schemas.microsoft.com/office/drawing/2014/main" id="{2A752AAA-162E-0544-8014-CE9CE23EA898}"/>
              </a:ext>
            </a:extLst>
          </p:cNvPr>
          <p:cNvGraphicFramePr>
            <a:graphicFrameLocks/>
          </p:cNvGraphicFramePr>
          <p:nvPr>
            <p:extLst>
              <p:ext uri="{D42A27DB-BD31-4B8C-83A1-F6EECF244321}">
                <p14:modId xmlns:p14="http://schemas.microsoft.com/office/powerpoint/2010/main" val="93372616"/>
              </p:ext>
            </p:extLst>
          </p:nvPr>
        </p:nvGraphicFramePr>
        <p:xfrm>
          <a:off x="15722145" y="9008067"/>
          <a:ext cx="13241281" cy="62971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a:extLst>
              <a:ext uri="{FF2B5EF4-FFF2-40B4-BE49-F238E27FC236}">
                <a16:creationId xmlns:a16="http://schemas.microsoft.com/office/drawing/2014/main" id="{EBCACF99-3065-CA4E-A902-728A11CB6BFB}"/>
              </a:ext>
            </a:extLst>
          </p:cNvPr>
          <p:cNvGraphicFramePr/>
          <p:nvPr>
            <p:extLst>
              <p:ext uri="{D42A27DB-BD31-4B8C-83A1-F6EECF244321}">
                <p14:modId xmlns:p14="http://schemas.microsoft.com/office/powerpoint/2010/main" val="2935547848"/>
              </p:ext>
            </p:extLst>
          </p:nvPr>
        </p:nvGraphicFramePr>
        <p:xfrm>
          <a:off x="15722145" y="16867298"/>
          <a:ext cx="13241281" cy="6297108"/>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3484AFCF-7E4C-3449-952E-3112FA12C172}"/>
              </a:ext>
            </a:extLst>
          </p:cNvPr>
          <p:cNvSpPr txBox="1"/>
          <p:nvPr/>
        </p:nvSpPr>
        <p:spPr>
          <a:xfrm>
            <a:off x="31048582" y="27784925"/>
            <a:ext cx="12010979" cy="449353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Association of Women’s Health, Obstetric and Neonatal Nurses. (2018). </a:t>
            </a:r>
            <a:r>
              <a:rPr lang="en-US" sz="3200" i="1" dirty="0">
                <a:latin typeface="Arial" panose="020B0604020202020204" pitchFamily="34" charset="0"/>
                <a:cs typeface="Arial" panose="020B0604020202020204" pitchFamily="34" charset="0"/>
              </a:rPr>
              <a:t>Neonatal Skin Care Evidenced-Based Clinical Practice Guideline</a:t>
            </a:r>
            <a:r>
              <a:rPr lang="en-US" sz="3200" dirty="0">
                <a:latin typeface="Arial" panose="020B0604020202020204" pitchFamily="34" charset="0"/>
                <a:cs typeface="Arial" panose="020B0604020202020204" pitchFamily="34" charset="0"/>
              </a:rPr>
              <a:t>. (4</a:t>
            </a:r>
            <a:r>
              <a:rPr lang="en-US" sz="3200" baseline="30000" dirty="0">
                <a:latin typeface="Arial" panose="020B0604020202020204" pitchFamily="34" charset="0"/>
                <a:cs typeface="Arial" panose="020B0604020202020204" pitchFamily="34" charset="0"/>
              </a:rPr>
              <a:t>nd</a:t>
            </a:r>
            <a:r>
              <a:rPr lang="en-US" sz="3200" dirty="0">
                <a:latin typeface="Arial" panose="020B0604020202020204" pitchFamily="34" charset="0"/>
                <a:cs typeface="Arial" panose="020B0604020202020204" pitchFamily="34" charset="0"/>
              </a:rPr>
              <a:t> ed.). Washington, DC. Association of Women’s Health, Obstetric and Neonatal Nurses.</a:t>
            </a:r>
          </a:p>
          <a:p>
            <a:r>
              <a:rPr lang="en-US" sz="3200" dirty="0" err="1">
                <a:latin typeface="Arial" panose="020B0604020202020204" pitchFamily="34" charset="0"/>
                <a:cs typeface="Arial" panose="020B0604020202020204" pitchFamily="34" charset="0"/>
              </a:rPr>
              <a:t>Heimall</a:t>
            </a:r>
            <a:r>
              <a:rPr lang="en-US" sz="3200" dirty="0">
                <a:latin typeface="Arial" panose="020B0604020202020204" pitchFamily="34" charset="0"/>
                <a:cs typeface="Arial" panose="020B0604020202020204" pitchFamily="34" charset="0"/>
              </a:rPr>
              <a:t>, L. M., </a:t>
            </a:r>
            <a:r>
              <a:rPr lang="en-US" sz="3200" dirty="0" err="1">
                <a:latin typeface="Arial" panose="020B0604020202020204" pitchFamily="34" charset="0"/>
                <a:cs typeface="Arial" panose="020B0604020202020204" pitchFamily="34" charset="0"/>
              </a:rPr>
              <a:t>Storey</a:t>
            </a:r>
            <a:r>
              <a:rPr lang="en-US" sz="3200" dirty="0">
                <a:latin typeface="Arial" panose="020B0604020202020204" pitchFamily="34" charset="0"/>
                <a:cs typeface="Arial" panose="020B0604020202020204" pitchFamily="34" charset="0"/>
              </a:rPr>
              <a:t>, B., Stellar, J. J., &amp; Davis, K. F. (2012). Beginning at the bottom: evidence-based care of diaper dermatitis. </a:t>
            </a:r>
            <a:r>
              <a:rPr lang="en-US" sz="3200" i="1" dirty="0">
                <a:latin typeface="Arial" panose="020B0604020202020204" pitchFamily="34" charset="0"/>
                <a:cs typeface="Arial" panose="020B0604020202020204" pitchFamily="34" charset="0"/>
              </a:rPr>
              <a:t>MCN. The American Journal of Maternal Child Nursing</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37</a:t>
            </a:r>
            <a:r>
              <a:rPr lang="en-US" sz="3200" dirty="0">
                <a:latin typeface="Arial" panose="020B0604020202020204" pitchFamily="34" charset="0"/>
                <a:cs typeface="Arial" panose="020B0604020202020204" pitchFamily="34" charset="0"/>
              </a:rPr>
              <a:t>(1), 10–16. Doi: 10.1097/NMC.0b013e31823850ea </a:t>
            </a:r>
          </a:p>
          <a:p>
            <a:r>
              <a:rPr lang="en-US" sz="3000" dirty="0"/>
              <a:t> </a:t>
            </a:r>
          </a:p>
        </p:txBody>
      </p:sp>
      <p:sp>
        <p:nvSpPr>
          <p:cNvPr id="26" name="Text Box 167">
            <a:extLst>
              <a:ext uri="{FF2B5EF4-FFF2-40B4-BE49-F238E27FC236}">
                <a16:creationId xmlns:a16="http://schemas.microsoft.com/office/drawing/2014/main" id="{678F10D2-0905-F645-B5C6-78B57382B002}"/>
              </a:ext>
            </a:extLst>
          </p:cNvPr>
          <p:cNvSpPr txBox="1">
            <a:spLocks noChangeArrowheads="1"/>
          </p:cNvSpPr>
          <p:nvPr/>
        </p:nvSpPr>
        <p:spPr bwMode="auto">
          <a:xfrm>
            <a:off x="31066045" y="26690823"/>
            <a:ext cx="12039600" cy="833438"/>
          </a:xfrm>
          <a:prstGeom prst="rect">
            <a:avLst/>
          </a:prstGeom>
          <a:solidFill>
            <a:schemeClr val="tx1">
              <a:lumMod val="75000"/>
              <a:lumOff val="25000"/>
            </a:schemeClr>
          </a:solidFill>
          <a:ln w="9525">
            <a:noFill/>
            <a:miter lim="800000"/>
            <a:headEnd/>
            <a:tailEnd/>
          </a:ln>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ctr" eaLnBrk="1" hangingPunct="1"/>
            <a:r>
              <a:rPr lang="en-US" sz="4800" b="1" dirty="0">
                <a:solidFill>
                  <a:schemeClr val="bg1"/>
                </a:solidFill>
                <a:latin typeface="Arial Black"/>
                <a:cs typeface="Arial Black"/>
              </a:rPr>
              <a:t>References</a:t>
            </a:r>
          </a:p>
        </p:txBody>
      </p:sp>
      <p:sp>
        <p:nvSpPr>
          <p:cNvPr id="6" name="TextBox 5">
            <a:extLst>
              <a:ext uri="{FF2B5EF4-FFF2-40B4-BE49-F238E27FC236}">
                <a16:creationId xmlns:a16="http://schemas.microsoft.com/office/drawing/2014/main" id="{FCFA44C1-D7DD-C44B-AFA9-22AD1CA94B20}"/>
              </a:ext>
            </a:extLst>
          </p:cNvPr>
          <p:cNvSpPr txBox="1"/>
          <p:nvPr/>
        </p:nvSpPr>
        <p:spPr>
          <a:xfrm>
            <a:off x="15697673" y="8031275"/>
            <a:ext cx="13241281" cy="584775"/>
          </a:xfrm>
          <a:prstGeom prst="rect">
            <a:avLst/>
          </a:prstGeom>
          <a:solidFill>
            <a:srgbClr val="FFC000"/>
          </a:solidFill>
        </p:spPr>
        <p:txBody>
          <a:bodyPr wrap="square" rtlCol="0">
            <a:spAutoFit/>
          </a:bodyPr>
          <a:lstStyle/>
          <a:p>
            <a:pPr algn="ctr"/>
            <a:r>
              <a:rPr lang="en-US" sz="3200" b="1" dirty="0"/>
              <a:t>48 observations: 11 on Pediatric Floor, 37 on Special Care Nursery</a:t>
            </a:r>
          </a:p>
        </p:txBody>
      </p:sp>
      <p:graphicFrame>
        <p:nvGraphicFramePr>
          <p:cNvPr id="14" name="Chart 13">
            <a:extLst>
              <a:ext uri="{FF2B5EF4-FFF2-40B4-BE49-F238E27FC236}">
                <a16:creationId xmlns:a16="http://schemas.microsoft.com/office/drawing/2014/main" id="{13F59179-D414-424E-A3A8-CB0CE639039C}"/>
              </a:ext>
            </a:extLst>
          </p:cNvPr>
          <p:cNvGraphicFramePr/>
          <p:nvPr>
            <p:extLst>
              <p:ext uri="{D42A27DB-BD31-4B8C-83A1-F6EECF244321}">
                <p14:modId xmlns:p14="http://schemas.microsoft.com/office/powerpoint/2010/main" val="3617495614"/>
              </p:ext>
            </p:extLst>
          </p:nvPr>
        </p:nvGraphicFramePr>
        <p:xfrm>
          <a:off x="17822108" y="24271779"/>
          <a:ext cx="8406945" cy="7869411"/>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a:extLst>
              <a:ext uri="{FF2B5EF4-FFF2-40B4-BE49-F238E27FC236}">
                <a16:creationId xmlns:a16="http://schemas.microsoft.com/office/drawing/2014/main" id="{092497B7-5A85-A747-8020-313108971EEC}"/>
              </a:ext>
            </a:extLst>
          </p:cNvPr>
          <p:cNvSpPr txBox="1"/>
          <p:nvPr/>
        </p:nvSpPr>
        <p:spPr>
          <a:xfrm>
            <a:off x="22130360" y="15686372"/>
            <a:ext cx="6833066" cy="584775"/>
          </a:xfrm>
          <a:prstGeom prst="rect">
            <a:avLst/>
          </a:prstGeom>
          <a:solidFill>
            <a:srgbClr val="F8C033"/>
          </a:solidFill>
        </p:spPr>
        <p:txBody>
          <a:bodyPr wrap="square" rtlCol="0">
            <a:spAutoFit/>
          </a:bodyPr>
          <a:lstStyle/>
          <a:p>
            <a:pPr algn="ctr"/>
            <a:r>
              <a:rPr lang="en-US" sz="3200" b="1" dirty="0"/>
              <a:t>Order implemented on pediatric floor</a:t>
            </a:r>
          </a:p>
        </p:txBody>
      </p:sp>
      <p:cxnSp>
        <p:nvCxnSpPr>
          <p:cNvPr id="29" name="Straight Arrow Connector 28">
            <a:extLst>
              <a:ext uri="{FF2B5EF4-FFF2-40B4-BE49-F238E27FC236}">
                <a16:creationId xmlns:a16="http://schemas.microsoft.com/office/drawing/2014/main" id="{AD3BE069-9073-5C49-A54F-FF53A4184486}"/>
              </a:ext>
            </a:extLst>
          </p:cNvPr>
          <p:cNvCxnSpPr/>
          <p:nvPr/>
        </p:nvCxnSpPr>
        <p:spPr>
          <a:xfrm>
            <a:off x="24217745" y="14957519"/>
            <a:ext cx="0" cy="728853"/>
          </a:xfrm>
          <a:prstGeom prst="straightConnector1">
            <a:avLst/>
          </a:prstGeom>
          <a:ln w="53975">
            <a:solidFill>
              <a:srgbClr val="F8C033"/>
            </a:solidFill>
            <a:tailEnd type="triangle"/>
          </a:ln>
        </p:spPr>
        <p:style>
          <a:lnRef idx="1">
            <a:schemeClr val="accent6"/>
          </a:lnRef>
          <a:fillRef idx="0">
            <a:schemeClr val="accent6"/>
          </a:fillRef>
          <a:effectRef idx="0">
            <a:schemeClr val="accent6"/>
          </a:effectRef>
          <a:fontRef idx="minor">
            <a:schemeClr val="tx1"/>
          </a:fontRef>
        </p:style>
      </p:cxnSp>
      <p:sp>
        <p:nvSpPr>
          <p:cNvPr id="31" name="TextBox 30">
            <a:extLst>
              <a:ext uri="{FF2B5EF4-FFF2-40B4-BE49-F238E27FC236}">
                <a16:creationId xmlns:a16="http://schemas.microsoft.com/office/drawing/2014/main" id="{5515A0AD-AF2B-D646-9738-F8B9105A113E}"/>
              </a:ext>
            </a:extLst>
          </p:cNvPr>
          <p:cNvSpPr txBox="1"/>
          <p:nvPr/>
        </p:nvSpPr>
        <p:spPr>
          <a:xfrm>
            <a:off x="16353018" y="23468169"/>
            <a:ext cx="3690052" cy="584775"/>
          </a:xfrm>
          <a:prstGeom prst="rect">
            <a:avLst/>
          </a:prstGeom>
          <a:solidFill>
            <a:srgbClr val="F8C033"/>
          </a:solidFill>
          <a:ln w="22225">
            <a:noFill/>
          </a:ln>
        </p:spPr>
        <p:txBody>
          <a:bodyPr wrap="square" rtlCol="0">
            <a:spAutoFit/>
          </a:bodyPr>
          <a:lstStyle/>
          <a:p>
            <a:pPr algn="ctr"/>
            <a:r>
              <a:rPr lang="en-US" sz="3200" b="1" dirty="0"/>
              <a:t>Pre-implementation</a:t>
            </a:r>
          </a:p>
        </p:txBody>
      </p:sp>
      <p:cxnSp>
        <p:nvCxnSpPr>
          <p:cNvPr id="32" name="Straight Arrow Connector 31">
            <a:extLst>
              <a:ext uri="{FF2B5EF4-FFF2-40B4-BE49-F238E27FC236}">
                <a16:creationId xmlns:a16="http://schemas.microsoft.com/office/drawing/2014/main" id="{EBFEEA2B-EB89-134D-9060-B9E3DB39DB21}"/>
              </a:ext>
            </a:extLst>
          </p:cNvPr>
          <p:cNvCxnSpPr>
            <a:cxnSpLocks/>
          </p:cNvCxnSpPr>
          <p:nvPr/>
        </p:nvCxnSpPr>
        <p:spPr>
          <a:xfrm>
            <a:off x="17028819" y="22473424"/>
            <a:ext cx="0" cy="1196898"/>
          </a:xfrm>
          <a:prstGeom prst="straightConnector1">
            <a:avLst/>
          </a:prstGeom>
          <a:ln w="53975">
            <a:solidFill>
              <a:srgbClr val="F8C033"/>
            </a:solidFill>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95A7FEA3-188F-204F-A41E-7A4EF2EFAC19}"/>
              </a:ext>
            </a:extLst>
          </p:cNvPr>
          <p:cNvCxnSpPr>
            <a:cxnSpLocks/>
          </p:cNvCxnSpPr>
          <p:nvPr/>
        </p:nvCxnSpPr>
        <p:spPr>
          <a:xfrm>
            <a:off x="18965414" y="22473424"/>
            <a:ext cx="0" cy="1196898"/>
          </a:xfrm>
          <a:prstGeom prst="straightConnector1">
            <a:avLst/>
          </a:prstGeom>
          <a:ln w="53975">
            <a:solidFill>
              <a:srgbClr val="F8C033"/>
            </a:solidFill>
            <a:tailEnd type="triangle"/>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CC7EA3D7-4A5A-4C4B-8F02-D41BBFFE9C95}"/>
              </a:ext>
            </a:extLst>
          </p:cNvPr>
          <p:cNvSpPr txBox="1"/>
          <p:nvPr/>
        </p:nvSpPr>
        <p:spPr>
          <a:xfrm>
            <a:off x="22311776" y="13103008"/>
            <a:ext cx="2452254" cy="584775"/>
          </a:xfrm>
          <a:prstGeom prst="rect">
            <a:avLst/>
          </a:prstGeom>
          <a:solidFill>
            <a:srgbClr val="F8C033"/>
          </a:solidFill>
        </p:spPr>
        <p:txBody>
          <a:bodyPr wrap="square" rtlCol="0">
            <a:spAutoFit/>
          </a:bodyPr>
          <a:lstStyle/>
          <a:p>
            <a:pPr algn="ctr"/>
            <a:r>
              <a:rPr lang="en-US" sz="3200" b="1" dirty="0"/>
              <a:t>Re-education</a:t>
            </a:r>
          </a:p>
        </p:txBody>
      </p:sp>
      <p:cxnSp>
        <p:nvCxnSpPr>
          <p:cNvPr id="33" name="Straight Arrow Connector 32">
            <a:extLst>
              <a:ext uri="{FF2B5EF4-FFF2-40B4-BE49-F238E27FC236}">
                <a16:creationId xmlns:a16="http://schemas.microsoft.com/office/drawing/2014/main" id="{FE3D543A-4065-7444-A0C0-23EE49FA3E99}"/>
              </a:ext>
            </a:extLst>
          </p:cNvPr>
          <p:cNvCxnSpPr>
            <a:cxnSpLocks/>
          </p:cNvCxnSpPr>
          <p:nvPr/>
        </p:nvCxnSpPr>
        <p:spPr>
          <a:xfrm>
            <a:off x="23268709" y="13687783"/>
            <a:ext cx="0" cy="963399"/>
          </a:xfrm>
          <a:prstGeom prst="straightConnector1">
            <a:avLst/>
          </a:prstGeom>
          <a:ln w="53975">
            <a:solidFill>
              <a:srgbClr val="F8C033"/>
            </a:solidFill>
            <a:tailEnd type="triangle"/>
          </a:ln>
        </p:spPr>
        <p:style>
          <a:lnRef idx="1">
            <a:schemeClr val="accent6"/>
          </a:lnRef>
          <a:fillRef idx="0">
            <a:schemeClr val="accent6"/>
          </a:fillRef>
          <a:effectRef idx="0">
            <a:schemeClr val="accent6"/>
          </a:effectRef>
          <a:fontRef idx="minor">
            <a:schemeClr val="tx1"/>
          </a:fontRef>
        </p:style>
      </p:cxnSp>
      <p:pic>
        <p:nvPicPr>
          <p:cNvPr id="22" name="A.Guzik, decreasing diaper dermatitis NAP NAP recording.m4a" descr="A.Guzik, decreasing diaper dermatitis NAP NAP recording.m4a">
            <a:hlinkClick r:id="" action="ppaction://media"/>
            <a:extLst>
              <a:ext uri="{FF2B5EF4-FFF2-40B4-BE49-F238E27FC236}">
                <a16:creationId xmlns:a16="http://schemas.microsoft.com/office/drawing/2014/main" id="{04280DE9-6A7F-4644-863A-ED8ECDF3C8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65647" y="1799316"/>
            <a:ext cx="812800" cy="812800"/>
          </a:xfrm>
          <a:prstGeom prst="rect">
            <a:avLst/>
          </a:prstGeom>
        </p:spPr>
      </p:pic>
    </p:spTree>
    <p:extLst>
      <p:ext uri="{BB962C8B-B14F-4D97-AF65-F5344CB8AC3E}">
        <p14:creationId xmlns:p14="http://schemas.microsoft.com/office/powerpoint/2010/main" val="10604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169"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Poster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ster Option 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oster Option 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32176152883043B50B8CD53F58DAC5" ma:contentTypeVersion="15" ma:contentTypeDescription="Create a new document." ma:contentTypeScope="" ma:versionID="b83f1c0c9924cf5f6909fce6782f9a22">
  <xsd:schema xmlns:xsd="http://www.w3.org/2001/XMLSchema" xmlns:xs="http://www.w3.org/2001/XMLSchema" xmlns:p="http://schemas.microsoft.com/office/2006/metadata/properties" xmlns:ns1="http://schemas.microsoft.com/sharepoint/v3" xmlns:ns3="15ac28ed-7788-4696-b575-7f6d56508c59" xmlns:ns4="05d8012f-4a70-49ac-8ee3-fba9b94c36fd" targetNamespace="http://schemas.microsoft.com/office/2006/metadata/properties" ma:root="true" ma:fieldsID="0ce23ad321dc62a1572e4f7197a3d37a" ns1:_="" ns3:_="" ns4:_="">
    <xsd:import namespace="http://schemas.microsoft.com/sharepoint/v3"/>
    <xsd:import namespace="15ac28ed-7788-4696-b575-7f6d56508c59"/>
    <xsd:import namespace="05d8012f-4a70-49ac-8ee3-fba9b94c36f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ac28ed-7788-4696-b575-7f6d56508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d8012f-4a70-49ac-8ee3-fba9b94c36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F57F635-84A1-4675-B7FF-0913603138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ac28ed-7788-4696-b575-7f6d56508c59"/>
    <ds:schemaRef ds:uri="05d8012f-4a70-49ac-8ee3-fba9b94c3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74EA01-39A9-4D76-9229-EA929A829086}">
  <ds:schemaRefs>
    <ds:schemaRef ds:uri="http://schemas.microsoft.com/sharepoint/v3/contenttype/forms"/>
  </ds:schemaRefs>
</ds:datastoreItem>
</file>

<file path=customXml/itemProps3.xml><?xml version="1.0" encoding="utf-8"?>
<ds:datastoreItem xmlns:ds="http://schemas.openxmlformats.org/officeDocument/2006/customXml" ds:itemID="{0E6D57BE-38BE-4C78-8332-52C5160A3AF9}">
  <ds:schemaRefs>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05d8012f-4a70-49ac-8ee3-fba9b94c36fd"/>
    <ds:schemaRef ds:uri="15ac28ed-7788-4696-b575-7f6d56508c59"/>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SON-Research-Poster-Temp-36x48-v1 2.potx</Template>
  <TotalTime>11115</TotalTime>
  <Words>601</Words>
  <Application>Microsoft Macintosh PowerPoint</Application>
  <PresentationFormat>Custom</PresentationFormat>
  <Paragraphs>61</Paragraphs>
  <Slides>1</Slides>
  <Notes>0</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Arial Black</vt:lpstr>
      <vt:lpstr>Calibri</vt:lpstr>
      <vt:lpstr>Poster Option A</vt:lpstr>
      <vt:lpstr>Poster Option B</vt:lpstr>
      <vt:lpstr>Poster Option 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Baffuto</dc:creator>
  <cp:lastModifiedBy>Jones, Taylor</cp:lastModifiedBy>
  <cp:revision>68</cp:revision>
  <dcterms:created xsi:type="dcterms:W3CDTF">2017-08-31T15:39:41Z</dcterms:created>
  <dcterms:modified xsi:type="dcterms:W3CDTF">2022-05-05T20:11:54Z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0x0101001532176152883043B50B8CD53F58DAC5</vt:lpwstr>
  </property>
</Properties>
</file>